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77" r:id="rId14"/>
    <p:sldId id="278" r:id="rId15"/>
    <p:sldId id="273" r:id="rId16"/>
    <p:sldId id="275" r:id="rId17"/>
    <p:sldId id="276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461EE-AB92-44FB-B665-7B92584E36C0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099DB-70E4-4A0C-9531-56D238BBB0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099DB-70E4-4A0C-9531-56D238BBB03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69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07BE30-034D-7725-8D6E-6BEA998A7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E51249C-4B5E-69E6-4AFB-34C841EDF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9DDC03-24F6-4F6F-0508-44F9407A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87BE-EB92-48C2-897A-D009B0915E83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E6CF0E-5A6F-BDF4-3B2E-5289552F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1B7850-12E9-6A1E-4BD5-65267F67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ADF-0AED-46F8-8F54-D244FF3552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95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A79D7-9DF5-378F-4E2C-C71249901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049DA18-B99A-8960-4D86-81F95C764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8750B7-BE77-547C-2DF5-1A37C0B5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87BE-EB92-48C2-897A-D009B0915E83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2E56C6-A40D-A3E0-F2D2-D2163C771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2566B1-E824-1ED6-DC7A-81274AE4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ADF-0AED-46F8-8F54-D244FF3552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61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4450D3D-092D-A17A-8730-B1D3CDFD95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B4E04FA-2E6A-EF50-FAD7-B246DC369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E2C350-7CE2-2B1C-201B-99D85756F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87BE-EB92-48C2-897A-D009B0915E83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D86C69-81B3-9AD2-CFFB-A64E40A1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F98515-2906-C86D-5696-00A7A820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ADF-0AED-46F8-8F54-D244FF3552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62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C35D81-F9A9-F936-7C44-E8542571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E68448-006E-0FF0-0CD3-426234122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C360EB-1D32-2AF2-2ECC-A686C7BDF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87BE-EB92-48C2-897A-D009B0915E83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F8A040-3C3A-90FB-8220-2C870F717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09B29D-5E53-2A24-22CF-46B8E974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ADF-0AED-46F8-8F54-D244FF3552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28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FB8E2-37F1-1ADD-8291-105E8985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997F19-F943-F587-0064-BB03831B3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32C88E-666D-837C-EF04-9411EC5A6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87BE-EB92-48C2-897A-D009B0915E83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7638E4-8EEA-BBE6-A999-B1D6430C0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DB69A4-7B75-B063-5E44-0F402B1D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ADF-0AED-46F8-8F54-D244FF3552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79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FC51A-ABF4-3BB0-607F-C255ACDF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61D42B-CDDD-423F-01C1-06D804809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22A8791-10C8-16A4-1A2F-03488D9D3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DAE8F2-6893-765E-16A3-CC48DF12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87BE-EB92-48C2-897A-D009B0915E83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899A7C-0534-5969-169C-8D7785B6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EA017F-1312-28A9-0798-A750EB7B0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ADF-0AED-46F8-8F54-D244FF3552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56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39C4D9-3526-A6FB-6D53-3C39A64A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54A581-58D2-8241-A05A-BAB7190B6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32DD40-552D-A77D-1DCB-B593B8DB4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8F6A0A4-7DF5-13C6-D9FC-F3D6E9A5B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B6E6109-434D-F9C9-0DD7-3AD8241B0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38ECDA3-C986-11DB-DC00-634768DBB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87BE-EB92-48C2-897A-D009B0915E83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0B71D0F-DD60-1BA7-068C-EB87337C8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8FD410A-8057-8264-0B08-08DE6BCF0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ADF-0AED-46F8-8F54-D244FF3552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02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3DFC7-ED64-CFE8-F6A4-85B61A1C9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78CC669-5089-3342-F551-B2821AA8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87BE-EB92-48C2-897A-D009B0915E83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0887DF8-E392-2FD6-78E2-48BCE2B23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B480A8-2082-4E9B-53E6-772711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ADF-0AED-46F8-8F54-D244FF3552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58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E85FBFE-0A19-06F5-EBF7-BA2BE713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87BE-EB92-48C2-897A-D009B0915E83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86A936A-6C68-E1A5-8936-FB4A2ED7E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E07AA3-31F4-6F66-564E-FD89B3BE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ADF-0AED-46F8-8F54-D244FF3552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88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BA9348-2008-EFDD-6A55-AB403F6B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6854ED-6FA7-DD39-0214-116CACBA3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B1A304-F493-C9F9-CC67-53280DEF8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5CA180-1218-60C2-8D83-D8CB836F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87BE-EB92-48C2-897A-D009B0915E83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AF1041-52AF-E615-D815-38DD8A9C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C0470E-01D6-FC03-5064-47C03C32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ADF-0AED-46F8-8F54-D244FF3552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52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C2C39-0C5B-33EC-46A8-1AFA0C00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839510C-83FE-2E0B-32B1-94DEB142D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355E2F-0962-AD36-81C2-B77272A8A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338610-F37C-8CF3-0A0D-2A22CB8B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87BE-EB92-48C2-897A-D009B0915E83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8691F2-EB0D-CC5A-9FBC-C426E833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B2A27C-1E28-94A8-8726-7C57C41EB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ADF-0AED-46F8-8F54-D244FF3552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74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FB9B36D-B685-F810-8F0F-09EB2A7D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62970C-A709-37B7-B207-2BFBA2B44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39656E-0FF7-54BB-7C1A-09AE73E40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2887BE-EB92-48C2-897A-D009B0915E83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91583A-0AEE-C1F8-50AB-C59157E89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165354-3DA4-4613-C8C0-FBCDA3E90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B2EADF-0AED-46F8-8F54-D244FF3552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16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gis.humpo.cz/portal/home/" TargetMode="External"/><Relationship Id="rId3" Type="http://schemas.openxmlformats.org/officeDocument/2006/relationships/hyperlink" Target="https://vlada.gov.cz/cz/ppov/zmocnenec-vlady-pro-lidska-prava/zmocnenecnenkyne-vlady-pro-lidska-prava-15656/" TargetMode="External"/><Relationship Id="rId7" Type="http://schemas.openxmlformats.org/officeDocument/2006/relationships/hyperlink" Target="https://www.integracnicentra.cz/liberecky-kraj/#aktuality" TargetMode="External"/><Relationship Id="rId12" Type="http://schemas.openxmlformats.org/officeDocument/2006/relationships/image" Target="../media/image19.jpg"/><Relationship Id="rId2" Type="http://schemas.openxmlformats.org/officeDocument/2006/relationships/hyperlink" Target="https://www.mvcr.cz/clanek/sluzby-pro-verejnost-informace-pro-cizince-informace-pro-cizince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s.gov.cz/docasna-ochrana/#3" TargetMode="External"/><Relationship Id="rId11" Type="http://schemas.openxmlformats.org/officeDocument/2006/relationships/image" Target="../media/image18.jpeg"/><Relationship Id="rId5" Type="http://schemas.openxmlformats.org/officeDocument/2006/relationships/hyperlink" Target="https://www.nasiukrajinci.cz/cs" TargetMode="External"/><Relationship Id="rId10" Type="http://schemas.openxmlformats.org/officeDocument/2006/relationships/hyperlink" Target="https://kancelar-hejtmana.kraj-lbc.cz/page17/kontakty" TargetMode="External"/><Relationship Id="rId4" Type="http://schemas.openxmlformats.org/officeDocument/2006/relationships/hyperlink" Target="https://www.mpsv.cz/pomoc-ukrajine" TargetMode="External"/><Relationship Id="rId9" Type="http://schemas.openxmlformats.org/officeDocument/2006/relationships/hyperlink" Target="https://odbor-socialni.kraj-lbc.cz/page117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5" name="Rectangle 108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Krajský úřad Libereckého kraje - Další historické památky - Jizerské hory -  Liberec">
            <a:extLst>
              <a:ext uri="{FF2B5EF4-FFF2-40B4-BE49-F238E27FC236}">
                <a16:creationId xmlns:a16="http://schemas.microsoft.com/office/drawing/2014/main" id="{71B3B5D5-FAD0-A36E-7DCA-5D1F809DF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" r="2939" b="-1"/>
          <a:stretch/>
        </p:blipFill>
        <p:spPr bwMode="auto">
          <a:xfrm>
            <a:off x="2519309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7" name="Rectangle 1086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9A812E-2635-BD37-AE56-BEF96812F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289" y="658941"/>
            <a:ext cx="5608949" cy="3766644"/>
          </a:xfrm>
          <a:noFill/>
        </p:spPr>
        <p:txBody>
          <a:bodyPr>
            <a:normAutofit/>
          </a:bodyPr>
          <a:lstStyle/>
          <a:p>
            <a:pPr algn="l"/>
            <a:br>
              <a:rPr lang="cs-CZ" sz="2900" b="0" i="0" u="none" strike="noStrike" baseline="0" dirty="0">
                <a:latin typeface="Cambria" panose="02040503050406030204" pitchFamily="18" charset="0"/>
              </a:rPr>
            </a:br>
            <a:r>
              <a:rPr lang="cs-CZ" sz="3200" b="1" i="0" u="none" strike="noStrike" baseline="0" dirty="0">
                <a:latin typeface="Cambria" panose="02040503050406030204" pitchFamily="18" charset="0"/>
              </a:rPr>
              <a:t>Informace o pokroku </a:t>
            </a:r>
            <a:br>
              <a:rPr lang="cs-CZ" sz="3200" b="1" i="0" u="none" strike="noStrike" baseline="0" dirty="0">
                <a:latin typeface="Cambria" panose="02040503050406030204" pitchFamily="18" charset="0"/>
              </a:rPr>
            </a:br>
            <a:r>
              <a:rPr lang="cs-CZ" sz="3200" b="1" i="0" u="none" strike="noStrike" baseline="0" dirty="0">
                <a:latin typeface="Cambria" panose="02040503050406030204" pitchFamily="18" charset="0"/>
              </a:rPr>
              <a:t>v adaptaci a podpoře držitelů dočasné ochrany </a:t>
            </a:r>
            <a:br>
              <a:rPr lang="cs-CZ" sz="3200" b="1" i="0" u="none" strike="noStrike" baseline="0" dirty="0">
                <a:latin typeface="Cambria" panose="02040503050406030204" pitchFamily="18" charset="0"/>
              </a:rPr>
            </a:br>
            <a:r>
              <a:rPr lang="cs-CZ" sz="3200" b="1" i="0" u="none" strike="noStrike" baseline="0" dirty="0">
                <a:latin typeface="Cambria" panose="02040503050406030204" pitchFamily="18" charset="0"/>
              </a:rPr>
              <a:t>a výhled očekávaných kroků </a:t>
            </a:r>
            <a:br>
              <a:rPr lang="cs-CZ" sz="3200" b="1" i="0" u="none" strike="noStrike" baseline="0" dirty="0">
                <a:latin typeface="Cambria" panose="02040503050406030204" pitchFamily="18" charset="0"/>
              </a:rPr>
            </a:br>
            <a:r>
              <a:rPr lang="cs-CZ" sz="3200" b="1" i="0" u="none" strike="noStrike" baseline="0" dirty="0">
                <a:latin typeface="Cambria" panose="02040503050406030204" pitchFamily="18" charset="0"/>
              </a:rPr>
              <a:t>v této oblasti </a:t>
            </a:r>
            <a:endParaRPr lang="cs-CZ" sz="3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0256273-2F3D-EA71-FDBB-DC7493BF7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289" y="4934633"/>
            <a:ext cx="452474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2000" i="1" dirty="0"/>
              <a:t>Mgr. Aleš Lebeda, DBA</a:t>
            </a:r>
          </a:p>
          <a:p>
            <a:pPr algn="l"/>
            <a:r>
              <a:rPr lang="cs-CZ" sz="2000" i="1" dirty="0"/>
              <a:t>krajský koordinátor pro adaptaci </a:t>
            </a:r>
          </a:p>
          <a:p>
            <a:pPr algn="l"/>
            <a:r>
              <a:rPr lang="cs-CZ" sz="2000" i="1" dirty="0"/>
              <a:t>a integraci držitelů dočasné ochrany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55836E7-2FD9-9E59-EF18-828FFD460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39" y="909405"/>
            <a:ext cx="1958607" cy="76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6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DE6360-070C-2E5F-4869-04CAE14C6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78" y="670558"/>
            <a:ext cx="4683321" cy="2148841"/>
          </a:xfrm>
        </p:spPr>
        <p:txBody>
          <a:bodyPr anchor="t">
            <a:normAutofit/>
          </a:bodyPr>
          <a:lstStyle/>
          <a:p>
            <a:r>
              <a:rPr lang="cs-CZ" b="1" i="0" u="none" strike="noStrike" baseline="0" dirty="0">
                <a:latin typeface="Cambria" panose="02040503050406030204" pitchFamily="18" charset="0"/>
              </a:rPr>
              <a:t>7. Osvěta, komunikace</a:t>
            </a:r>
            <a:endParaRPr lang="cs-CZ" dirty="0"/>
          </a:p>
        </p:txBody>
      </p:sp>
      <p:pic>
        <p:nvPicPr>
          <p:cNvPr id="4098" name="Picture 2" descr="První před-poklad Vědomé komunikace | Radim Kudělka - vědomé vzdělávání">
            <a:extLst>
              <a:ext uri="{FF2B5EF4-FFF2-40B4-BE49-F238E27FC236}">
                <a16:creationId xmlns:a16="http://schemas.microsoft.com/office/drawing/2014/main" id="{7592CD57-F041-7EB3-686D-85532DC2A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2"/>
          <a:stretch/>
        </p:blipFill>
        <p:spPr bwMode="auto">
          <a:xfrm>
            <a:off x="1" y="3798277"/>
            <a:ext cx="5257443" cy="3059723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4974EB-0D69-9640-2149-88E40A4A9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955" y="670558"/>
            <a:ext cx="5889832" cy="7066673"/>
          </a:xfrm>
        </p:spPr>
        <p:txBody>
          <a:bodyPr anchor="t">
            <a:normAutofit/>
          </a:bodyPr>
          <a:lstStyle/>
          <a:p>
            <a:r>
              <a:rPr lang="cs-CZ" sz="1800" b="0" i="0" u="none" strike="noStrike" baseline="0" dirty="0">
                <a:latin typeface="Cambria" panose="02040503050406030204" pitchFamily="18" charset="0"/>
              </a:rPr>
              <a:t>V reakci na ozbrojený konflikt na Ukrajině na Informačním portále pro cizince provozovaném OAMP MV ČR funguje sekce, která poskytuje aktuální informace k dočasné ochraně. Tato sekce je dostupná v češtině a ukrajinštině (upravovány v závislosti na aktuálním vývoji).</a:t>
            </a:r>
          </a:p>
          <a:p>
            <a:r>
              <a:rPr lang="cs-CZ" sz="1800" b="0" i="0" u="none" strike="noStrike" baseline="0" dirty="0">
                <a:latin typeface="Cambria" panose="02040503050406030204" pitchFamily="18" charset="0"/>
              </a:rPr>
              <a:t>MV se nadále podílelo na správě informací dostupných na webové stránce Naši Ukrajinci. Stránka slouží jako rozcestník, kde mohou osoby s udělenou dočasnou ochranou (nebo žadatelé o ni, případně další organizace) nalézt odkazy na všechny nezbytné informace spojené s životem v ČR. </a:t>
            </a:r>
            <a:endParaRPr lang="cs-CZ" sz="1800" dirty="0">
              <a:latin typeface="Cambria" panose="02040503050406030204" pitchFamily="18" charset="0"/>
            </a:endParaRPr>
          </a:p>
          <a:p>
            <a:r>
              <a:rPr lang="cs-CZ" sz="1800" b="0" i="0" u="none" strike="noStrike" baseline="0" dirty="0">
                <a:latin typeface="Cambria" panose="02040503050406030204" pitchFamily="18" charset="0"/>
              </a:rPr>
              <a:t>V rámci Klientského centra OAMP MVČR </a:t>
            </a:r>
            <a:r>
              <a:rPr lang="cs-CZ" sz="1800" dirty="0">
                <a:latin typeface="Cambria" panose="02040503050406030204" pitchFamily="18" charset="0"/>
              </a:rPr>
              <a:t>funguje </a:t>
            </a:r>
            <a:r>
              <a:rPr lang="cs-CZ" sz="1800" b="0" i="0" u="none" strike="noStrike" baseline="0" dirty="0">
                <a:latin typeface="Cambria" panose="02040503050406030204" pitchFamily="18" charset="0"/>
              </a:rPr>
              <a:t>informační linka k dočasné ochraně a facebooková stránka Naši Ukrajinci, která vznikla v polovině roku 2022. Cílem této stránky je poskytování ověřených informací nejen držitelům dočasné ochrany a zároveň vyvracení dezinformací, které se ohledně dočasné ochrany šíří.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508855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82BF5B-4733-9560-8B98-2F8462ED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33" y="670559"/>
            <a:ext cx="5386722" cy="2148841"/>
          </a:xfrm>
        </p:spPr>
        <p:txBody>
          <a:bodyPr anchor="t">
            <a:normAutofit/>
          </a:bodyPr>
          <a:lstStyle/>
          <a:p>
            <a:r>
              <a:rPr lang="cs-CZ" b="1" i="0" u="none" strike="noStrike" baseline="0" dirty="0">
                <a:latin typeface="Cambria" panose="02040503050406030204" pitchFamily="18" charset="0"/>
              </a:rPr>
              <a:t>8. Řízení </a:t>
            </a:r>
            <a:br>
              <a:rPr lang="cs-CZ" b="1" i="0" u="none" strike="noStrike" baseline="0" dirty="0">
                <a:latin typeface="Cambria" panose="02040503050406030204" pitchFamily="18" charset="0"/>
              </a:rPr>
            </a:br>
            <a:r>
              <a:rPr lang="cs-CZ" b="1" i="0" u="none" strike="noStrike" baseline="0" dirty="0">
                <a:latin typeface="Cambria" panose="02040503050406030204" pitchFamily="18" charset="0"/>
              </a:rPr>
              <a:t>a koordinace</a:t>
            </a:r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BCC3022-42AE-AB13-3953-EE6D2BB2E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7" b="6077"/>
          <a:stretch/>
        </p:blipFill>
        <p:spPr bwMode="auto">
          <a:xfrm>
            <a:off x="1" y="3676455"/>
            <a:ext cx="5466768" cy="3181546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4893C0-5D28-07B6-826C-EDBFE73D8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156" y="670559"/>
            <a:ext cx="6344239" cy="6027832"/>
          </a:xfrm>
        </p:spPr>
        <p:txBody>
          <a:bodyPr anchor="t">
            <a:normAutofit/>
          </a:bodyPr>
          <a:lstStyle/>
          <a:p>
            <a:r>
              <a:rPr lang="cs-CZ" sz="1600" b="0" i="0" u="none" strike="noStrike" baseline="0" dirty="0">
                <a:latin typeface="Cambria" panose="02040503050406030204" pitchFamily="18" charset="0"/>
              </a:rPr>
              <a:t>Usnesením vlády č. 39 ze dne 17. ledna 2024 bylo ustanoveno </a:t>
            </a:r>
            <a:r>
              <a:rPr lang="cs-CZ" sz="1600" b="1" i="0" u="none" strike="noStrike" baseline="0" dirty="0">
                <a:solidFill>
                  <a:schemeClr val="accent5"/>
                </a:solidFill>
                <a:latin typeface="Cambria" panose="02040503050406030204" pitchFamily="18" charset="0"/>
              </a:rPr>
              <a:t>Grémium pro adaptaci a integraci držitelů dočasné ochrany</a:t>
            </a:r>
            <a:r>
              <a:rPr lang="cs-CZ" sz="1600" b="0" i="0" u="none" strike="noStrike" baseline="0" dirty="0">
                <a:solidFill>
                  <a:schemeClr val="accent5"/>
                </a:solidFill>
                <a:latin typeface="Cambria" panose="02040503050406030204" pitchFamily="18" charset="0"/>
              </a:rPr>
              <a:t>. </a:t>
            </a:r>
          </a:p>
          <a:p>
            <a:r>
              <a:rPr lang="cs-CZ" sz="1600" b="0" i="0" u="none" strike="noStrike" baseline="0" dirty="0">
                <a:latin typeface="Cambria" panose="02040503050406030204" pitchFamily="18" charset="0"/>
              </a:rPr>
              <a:t>Cílem grémia je 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projednávat a usměrňovat téma adaptace a integrace držitelů dočasné ochrany na nejvyšší politické úrovni</a:t>
            </a:r>
            <a:r>
              <a:rPr lang="cs-CZ" sz="1600" b="0" i="0" u="none" strike="noStrike" baseline="0" dirty="0">
                <a:latin typeface="Cambria" panose="02040503050406030204" pitchFamily="18" charset="0"/>
              </a:rPr>
              <a:t>. </a:t>
            </a:r>
            <a:r>
              <a:rPr lang="cs-CZ" sz="1600" i="0" u="none" strike="noStrike" baseline="0" dirty="0">
                <a:latin typeface="Cambria" panose="02040503050406030204" pitchFamily="18" charset="0"/>
              </a:rPr>
              <a:t>Grémiu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 předsedá místopředseda vlády a ministr práce a sociálních věcí</a:t>
            </a:r>
            <a:r>
              <a:rPr lang="cs-CZ" sz="1600" b="0" i="0" u="none" strike="noStrike" baseline="0" dirty="0">
                <a:latin typeface="Cambria" panose="02040503050406030204" pitchFamily="18" charset="0"/>
              </a:rPr>
              <a:t>, členy jsou 1. místopředseda vlády a ministr vnitra, místopředseda vlády a ministr zdravotnictví, ministr školství, mládeže a tělovýchovy, místopředseda vlády a ministr pro místní rozvoj, ministr pro evropské záležitosti a ministr financí. K setkání Grémia dochází jednou za dva měsíce. </a:t>
            </a:r>
          </a:p>
          <a:p>
            <a:r>
              <a:rPr lang="cs-CZ" sz="1600" b="0" i="0" u="none" strike="noStrike" baseline="0" dirty="0">
                <a:latin typeface="Cambria" panose="02040503050406030204" pitchFamily="18" charset="0"/>
              </a:rPr>
              <a:t>Podpůrným orgánem Grémia je </a:t>
            </a:r>
            <a:r>
              <a:rPr lang="cs-CZ" sz="1600" b="1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Výkonný výbor grémia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 složený z odborných zástupců rezortů </a:t>
            </a:r>
            <a:r>
              <a:rPr lang="cs-CZ" sz="1600" b="0" i="0" u="none" strike="noStrike" baseline="0" dirty="0">
                <a:latin typeface="Cambria" panose="02040503050406030204" pitchFamily="18" charset="0"/>
              </a:rPr>
              <a:t>s dílčím zapojením NNO. Cílem Výkonného výboru grémia je příprava podkladů a odborných návrhů pro činnost Grémia a implementace rozhodnutí Grémia. </a:t>
            </a:r>
          </a:p>
          <a:p>
            <a:r>
              <a:rPr lang="cs-CZ" sz="1600" b="1" i="0" u="none" strike="noStrike" baseline="0" dirty="0">
                <a:latin typeface="Cambria" panose="02040503050406030204" pitchFamily="18" charset="0"/>
              </a:rPr>
              <a:t>Koordinací činnosti</a:t>
            </a:r>
            <a:r>
              <a:rPr lang="cs-CZ" sz="1600" b="0" i="0" u="none" strike="noStrike" baseline="0" dirty="0">
                <a:latin typeface="Cambria" panose="02040503050406030204" pitchFamily="18" charset="0"/>
              </a:rPr>
              <a:t> Výkonného výboru grémia byla 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pověřena zmocněnkyně vlády pro lidská práva. </a:t>
            </a:r>
          </a:p>
          <a:p>
            <a:r>
              <a:rPr lang="cs-CZ" sz="1600" b="1" i="0" u="none" strike="noStrike" baseline="0" dirty="0">
                <a:latin typeface="Cambria" panose="02040503050406030204" pitchFamily="18" charset="0"/>
              </a:rPr>
              <a:t>Na krajské úrovni </a:t>
            </a:r>
            <a:r>
              <a:rPr lang="cs-CZ" sz="1600" b="0" i="0" u="none" strike="noStrike" baseline="0" dirty="0">
                <a:latin typeface="Cambria" panose="02040503050406030204" pitchFamily="18" charset="0"/>
              </a:rPr>
              <a:t>je adaptace a integrace držitelů dočasné ochrany i nadále zajištěna </a:t>
            </a:r>
            <a:r>
              <a:rPr lang="cs-CZ" sz="1600" b="1" i="0" u="none" strike="noStrike" baseline="0" dirty="0">
                <a:solidFill>
                  <a:srgbClr val="00B050"/>
                </a:solidFill>
                <a:latin typeface="Cambria" panose="02040503050406030204" pitchFamily="18" charset="0"/>
              </a:rPr>
              <a:t>krajskými koordinátory a krajskými platformami</a:t>
            </a:r>
            <a:r>
              <a:rPr lang="cs-CZ" sz="1600" b="0" i="0" u="none" strike="noStrike" baseline="0" dirty="0">
                <a:latin typeface="Cambria" panose="02040503050406030204" pitchFamily="18" charset="0"/>
              </a:rPr>
              <a:t>, do nichž jsou zapojeni zástupci místních úřadů, policie, NNO a dalších expertů. 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Krajští koordinátoři jsou v pravidelném kontaktu s koordinátorkou za MPSV a týmem ÚV. Adaptace a integrace je koordinována též ze strany Center pro integraci cizinců. </a:t>
            </a:r>
            <a:endParaRPr lang="cs-CZ" sz="1600" b="1" dirty="0"/>
          </a:p>
        </p:txBody>
      </p:sp>
      <p:sp>
        <p:nvSpPr>
          <p:cNvPr id="9" name="Rovnoramenný trojúhelník 8">
            <a:extLst>
              <a:ext uri="{FF2B5EF4-FFF2-40B4-BE49-F238E27FC236}">
                <a16:creationId xmlns:a16="http://schemas.microsoft.com/office/drawing/2014/main" id="{8D15F7B9-BEB5-BA28-AE0F-7814495CE2CC}"/>
              </a:ext>
            </a:extLst>
          </p:cNvPr>
          <p:cNvSpPr/>
          <p:nvPr/>
        </p:nvSpPr>
        <p:spPr>
          <a:xfrm>
            <a:off x="2996744" y="1580400"/>
            <a:ext cx="2367107" cy="210848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ovnoramenný trojúhelník 11">
            <a:extLst>
              <a:ext uri="{FF2B5EF4-FFF2-40B4-BE49-F238E27FC236}">
                <a16:creationId xmlns:a16="http://schemas.microsoft.com/office/drawing/2014/main" id="{DC976381-A355-B041-BF03-014AE374382E}"/>
              </a:ext>
            </a:extLst>
          </p:cNvPr>
          <p:cNvSpPr/>
          <p:nvPr/>
        </p:nvSpPr>
        <p:spPr>
          <a:xfrm>
            <a:off x="3318235" y="1633949"/>
            <a:ext cx="1720574" cy="1457258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ovnoramenný trojúhelník 12">
            <a:extLst>
              <a:ext uri="{FF2B5EF4-FFF2-40B4-BE49-F238E27FC236}">
                <a16:creationId xmlns:a16="http://schemas.microsoft.com/office/drawing/2014/main" id="{22335604-6575-F60A-1C5C-03D2937B5F13}"/>
              </a:ext>
            </a:extLst>
          </p:cNvPr>
          <p:cNvSpPr/>
          <p:nvPr/>
        </p:nvSpPr>
        <p:spPr>
          <a:xfrm>
            <a:off x="3657109" y="1538155"/>
            <a:ext cx="1046375" cy="944766"/>
          </a:xfrm>
          <a:prstGeom prst="triangle">
            <a:avLst/>
          </a:prstGeom>
          <a:solidFill>
            <a:srgbClr val="7030A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ovnoramenný trojúhelník 13">
            <a:extLst>
              <a:ext uri="{FF2B5EF4-FFF2-40B4-BE49-F238E27FC236}">
                <a16:creationId xmlns:a16="http://schemas.microsoft.com/office/drawing/2014/main" id="{67BBF7F7-304E-5832-1FB4-12032E5C0AB6}"/>
              </a:ext>
            </a:extLst>
          </p:cNvPr>
          <p:cNvSpPr/>
          <p:nvPr/>
        </p:nvSpPr>
        <p:spPr>
          <a:xfrm>
            <a:off x="2991241" y="1538152"/>
            <a:ext cx="2372610" cy="2138300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0D93DC32-87CD-A852-00F8-D154DDAC7E88}"/>
              </a:ext>
            </a:extLst>
          </p:cNvPr>
          <p:cNvCxnSpPr>
            <a:cxnSpLocks/>
          </p:cNvCxnSpPr>
          <p:nvPr/>
        </p:nvCxnSpPr>
        <p:spPr>
          <a:xfrm flipV="1">
            <a:off x="4192417" y="1065229"/>
            <a:ext cx="1341117" cy="127194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A9A2FB11-4B39-EA97-5CAF-9AA32D7F5BE4}"/>
              </a:ext>
            </a:extLst>
          </p:cNvPr>
          <p:cNvCxnSpPr>
            <a:cxnSpLocks/>
          </p:cNvCxnSpPr>
          <p:nvPr/>
        </p:nvCxnSpPr>
        <p:spPr>
          <a:xfrm>
            <a:off x="4192417" y="2931400"/>
            <a:ext cx="4074890" cy="28267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99CC9AB3-426D-193F-5234-52C42E3C1B2A}"/>
              </a:ext>
            </a:extLst>
          </p:cNvPr>
          <p:cNvCxnSpPr>
            <a:cxnSpLocks/>
          </p:cNvCxnSpPr>
          <p:nvPr/>
        </p:nvCxnSpPr>
        <p:spPr>
          <a:xfrm>
            <a:off x="4176074" y="3405036"/>
            <a:ext cx="1357460" cy="186219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242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36535E-31EC-7158-088F-200EC5EC5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249" y="1370125"/>
            <a:ext cx="5291663" cy="1408975"/>
          </a:xfrm>
        </p:spPr>
        <p:txBody>
          <a:bodyPr anchor="b">
            <a:normAutofit fontScale="90000"/>
          </a:bodyPr>
          <a:lstStyle/>
          <a:p>
            <a:pPr algn="r"/>
            <a:r>
              <a:rPr lang="cs-CZ" sz="3700" b="1" dirty="0">
                <a:latin typeface="Cambria" panose="02040503050406030204" pitchFamily="18" charset="0"/>
                <a:ea typeface="Cambria" panose="02040503050406030204" pitchFamily="18" charset="0"/>
              </a:rPr>
              <a:t>KAPACITY </a:t>
            </a:r>
            <a:br>
              <a:rPr lang="cs-CZ" sz="37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37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NOUZOVÉHO UBYTOVÁNÍ </a:t>
            </a:r>
            <a:br>
              <a:rPr lang="cs-CZ" sz="37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3700" b="1" dirty="0">
                <a:latin typeface="Cambria" panose="02040503050406030204" pitchFamily="18" charset="0"/>
                <a:ea typeface="Cambria" panose="02040503050406030204" pitchFamily="18" charset="0"/>
              </a:rPr>
              <a:t>V LIBERECKÉM KRAJI</a:t>
            </a:r>
          </a:p>
        </p:txBody>
      </p:sp>
      <p:pic>
        <p:nvPicPr>
          <p:cNvPr id="1026" name="Picture 2" descr="Ubytování pro ukrajinské uprchlíky - TVM Tower">
            <a:extLst>
              <a:ext uri="{FF2B5EF4-FFF2-40B4-BE49-F238E27FC236}">
                <a16:creationId xmlns:a16="http://schemas.microsoft.com/office/drawing/2014/main" id="{DACCEFDE-79F7-1C83-5C42-8033E4AB5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9" r="16660" b="1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4ADFDD-EE61-382B-868B-886FB2724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3145" y="3114258"/>
            <a:ext cx="6218855" cy="3871029"/>
          </a:xfrm>
        </p:spPr>
        <p:txBody>
          <a:bodyPr>
            <a:normAutofit/>
          </a:bodyPr>
          <a:lstStyle/>
          <a:p>
            <a:pPr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2400" dirty="0"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Aptos" panose="020B0004020202020204" pitchFamily="34" charset="0"/>
              </a:rPr>
              <a:t>Nařízení vlády ČR č. 63/2024 Sb.: </a:t>
            </a:r>
            <a:r>
              <a:rPr lang="cs-CZ" sz="2400" b="1" dirty="0">
                <a:solidFill>
                  <a:srgbClr val="FFC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Aptos" panose="020B0004020202020204" pitchFamily="34" charset="0"/>
              </a:rPr>
              <a:t>1.876</a:t>
            </a:r>
            <a:r>
              <a:rPr lang="cs-CZ" sz="2400" dirty="0"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Aptos" panose="020B0004020202020204" pitchFamily="34" charset="0"/>
              </a:rPr>
              <a:t> lůžek - Liberecký kraj,</a:t>
            </a:r>
          </a:p>
          <a:p>
            <a:pPr lvl="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2400" dirty="0"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Aptos" panose="020B0004020202020204" pitchFamily="34" charset="0"/>
              </a:rPr>
              <a:t>Počet aktivních smluv v Libereckém </a:t>
            </a:r>
            <a:r>
              <a:rPr lang="cs-CZ" sz="2400" dirty="0"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Aptos" panose="020B0004020202020204" pitchFamily="34" charset="0"/>
              </a:rPr>
              <a:t>kraji</a:t>
            </a:r>
            <a:r>
              <a:rPr lang="cs-CZ" sz="2400" dirty="0"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Aptos" panose="020B0004020202020204" pitchFamily="34" charset="0"/>
              </a:rPr>
              <a:t>: </a:t>
            </a:r>
            <a:r>
              <a:rPr lang="cs-CZ" sz="2400" b="1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Aptos" panose="020B0004020202020204" pitchFamily="34" charset="0"/>
              </a:rPr>
              <a:t>155</a:t>
            </a:r>
            <a:r>
              <a:rPr lang="cs-CZ" sz="2400" dirty="0"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Aptos" panose="020B0004020202020204" pitchFamily="34" charset="0"/>
              </a:rPr>
              <a:t> ubytovatelů,</a:t>
            </a:r>
          </a:p>
          <a:p>
            <a:pPr lvl="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2400" dirty="0"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Aptos" panose="020B0004020202020204" pitchFamily="34" charset="0"/>
              </a:rPr>
              <a:t>Kapacita v Libereckém kraji: </a:t>
            </a:r>
            <a:r>
              <a:rPr lang="cs-CZ" sz="2400" b="1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Aptos" panose="020B0004020202020204" pitchFamily="34" charset="0"/>
              </a:rPr>
              <a:t>5.242</a:t>
            </a:r>
            <a:r>
              <a:rPr lang="cs-CZ" sz="2400" dirty="0"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Aptos" panose="020B0004020202020204" pitchFamily="34" charset="0"/>
              </a:rPr>
              <a:t> lůžek,</a:t>
            </a:r>
          </a:p>
          <a:p>
            <a:pPr lvl="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2400" dirty="0"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Aptos" panose="020B0004020202020204" pitchFamily="34" charset="0"/>
              </a:rPr>
              <a:t>Určeno a financováno pro nově příchozí uprchlíky z Ukrajiny - do 90 dní : </a:t>
            </a:r>
            <a:r>
              <a:rPr lang="cs-CZ" sz="2400" b="1" dirty="0">
                <a:solidFill>
                  <a:srgbClr val="C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Aptos" panose="020B0004020202020204" pitchFamily="34" charset="0"/>
              </a:rPr>
              <a:t>52</a:t>
            </a:r>
            <a:r>
              <a:rPr lang="cs-CZ" sz="2400" dirty="0"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Aptos" panose="020B0004020202020204" pitchFamily="34" charset="0"/>
              </a:rPr>
              <a:t> osob, </a:t>
            </a:r>
          </a:p>
          <a:p>
            <a:pPr lvl="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2400" dirty="0"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Aptos" panose="020B0004020202020204" pitchFamily="34" charset="0"/>
              </a:rPr>
              <a:t>Dle legislativy LEX Ukrajina VI.</a:t>
            </a:r>
          </a:p>
          <a:p>
            <a:pPr lvl="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cs-CZ" sz="1800" dirty="0"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18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cs-CZ" sz="1800" dirty="0"/>
          </a:p>
        </p:txBody>
      </p:sp>
      <p:pic>
        <p:nvPicPr>
          <p:cNvPr id="5" name="Obrázek 4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14E314E2-F87F-E7B3-DB19-21F6DD8AC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671" y="463849"/>
            <a:ext cx="1455241" cy="57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61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F10CD6-8838-4892-8BE9-9B03FB7B4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853" y="72894"/>
            <a:ext cx="10900947" cy="1325563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Cambria" panose="02040503050406030204" pitchFamily="18" charset="0"/>
                <a:ea typeface="Cambria" panose="02040503050406030204" pitchFamily="18" charset="0"/>
              </a:rPr>
              <a:t>NOUZOVÉ UBYTOVÁNÍ UPRCHLÍKŮ V LK – POČET OSOB</a:t>
            </a:r>
          </a:p>
        </p:txBody>
      </p:sp>
      <p:pic>
        <p:nvPicPr>
          <p:cNvPr id="5" name="Zástupný obsah 4" descr="Obsah obrázku text, mapa, diagram, atlas&#10;&#10;Popis byl vytvořen automaticky">
            <a:extLst>
              <a:ext uri="{FF2B5EF4-FFF2-40B4-BE49-F238E27FC236}">
                <a16:creationId xmlns:a16="http://schemas.microsoft.com/office/drawing/2014/main" id="{6835FFAA-9FB1-C69D-6641-155997158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3" y="1498861"/>
            <a:ext cx="11261825" cy="4994013"/>
          </a:xfr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2BA90330-39ED-17C4-9E29-27A5277817F0}"/>
              </a:ext>
            </a:extLst>
          </p:cNvPr>
          <p:cNvSpPr/>
          <p:nvPr/>
        </p:nvSpPr>
        <p:spPr>
          <a:xfrm>
            <a:off x="9945878" y="2215300"/>
            <a:ext cx="1925610" cy="33936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3AEA9CA8-9992-138B-5971-C84D37A6B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040" y="365126"/>
            <a:ext cx="1525436" cy="5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07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B21EB-25E2-1D66-22C8-22570CF6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01" y="147678"/>
            <a:ext cx="11745798" cy="1325563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ambria" panose="02040503050406030204" pitchFamily="18" charset="0"/>
                <a:ea typeface="Cambria" panose="02040503050406030204" pitchFamily="18" charset="0"/>
              </a:rPr>
              <a:t>REGISTROVANÍ DRŽITELE DOČASNÉ OCHRANY V LK – POČET OSOB</a:t>
            </a:r>
          </a:p>
        </p:txBody>
      </p:sp>
      <p:pic>
        <p:nvPicPr>
          <p:cNvPr id="5" name="Zástupný obsah 4" descr="Obsah obrázku text, mapa, snímek obrazovky, atlas&#10;&#10;Popis byl vytvořen automaticky">
            <a:extLst>
              <a:ext uri="{FF2B5EF4-FFF2-40B4-BE49-F238E27FC236}">
                <a16:creationId xmlns:a16="http://schemas.microsoft.com/office/drawing/2014/main" id="{D9AAEA31-100D-86A2-8A04-5B4E17BB6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2" y="1291472"/>
            <a:ext cx="11430371" cy="5175315"/>
          </a:xfr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DBCE63CC-AE4B-DCFB-89A1-DBAFD0BBF9DF}"/>
              </a:ext>
            </a:extLst>
          </p:cNvPr>
          <p:cNvSpPr/>
          <p:nvPr/>
        </p:nvSpPr>
        <p:spPr>
          <a:xfrm>
            <a:off x="9917598" y="2092752"/>
            <a:ext cx="1925610" cy="33936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D81BD8F4-63F5-AAF1-4E4B-1A7203106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19" y="411139"/>
            <a:ext cx="1329180" cy="52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36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6" name="Rectangle 12305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090F8D-D59A-AA22-6B8C-CF8CE24F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40" y="573708"/>
            <a:ext cx="6104187" cy="5078629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2800" b="0" i="0" u="none" strike="noStrike" baseline="0" dirty="0"/>
            </a:br>
            <a:r>
              <a:rPr lang="en-US" sz="2400" b="1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Informace</a:t>
            </a:r>
            <a:r>
              <a:rPr lang="en-US" sz="2400" b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2400" b="1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pokroku</a:t>
            </a:r>
            <a:r>
              <a:rPr lang="en-US" sz="2400" b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k </a:t>
            </a:r>
            <a:r>
              <a:rPr lang="en-US" sz="2400" b="1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Prioritám</a:t>
            </a:r>
            <a:r>
              <a:rPr lang="en-US" sz="2400" b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2024+ pro </a:t>
            </a:r>
            <a:r>
              <a:rPr lang="en-US" sz="2400" b="1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koordinaci</a:t>
            </a:r>
            <a:r>
              <a:rPr lang="en-US" sz="2400" b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adaptace</a:t>
            </a:r>
            <a:r>
              <a:rPr lang="en-US" sz="2400" b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cs-CZ" sz="2400" b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400" b="1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integrace</a:t>
            </a:r>
            <a:r>
              <a:rPr lang="en-US" sz="2400" b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držitelů</a:t>
            </a:r>
            <a:r>
              <a:rPr lang="en-US" sz="2400" b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dočasné</a:t>
            </a:r>
            <a:r>
              <a:rPr lang="en-US" sz="2400" b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ochrany</a:t>
            </a:r>
            <a:r>
              <a:rPr lang="en-US" sz="2400" b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obsahují</a:t>
            </a:r>
            <a:r>
              <a:rPr lang="cs-CZ" sz="2400" b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nezbytná</a:t>
            </a:r>
            <a:r>
              <a:rPr lang="en-US" sz="2400" b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opatření</a:t>
            </a:r>
            <a:r>
              <a:rPr lang="en-US" sz="2400" b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pro </a:t>
            </a:r>
            <a:r>
              <a:rPr lang="en-US" sz="2400" b="0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efektivní</a:t>
            </a:r>
            <a:r>
              <a:rPr lang="en-US" sz="2400" b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adaptaci</a:t>
            </a:r>
            <a:r>
              <a:rPr lang="en-US" sz="2400" b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400" b="0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integraci</a:t>
            </a:r>
            <a:r>
              <a:rPr lang="en-US" sz="2400" b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držitelů</a:t>
            </a:r>
            <a:r>
              <a:rPr lang="en-US" sz="2400" b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dočasné</a:t>
            </a:r>
            <a:r>
              <a:rPr lang="en-US" sz="2400" b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ochrany</a:t>
            </a:r>
            <a:r>
              <a:rPr lang="en-US" sz="2400" b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v </a:t>
            </a:r>
            <a:r>
              <a:rPr lang="en-US" sz="2400" b="0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kontextu</a:t>
            </a:r>
            <a:r>
              <a:rPr lang="en-US" sz="2400" b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současných</a:t>
            </a:r>
            <a:r>
              <a:rPr lang="en-US" sz="2400" b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podmínek</a:t>
            </a:r>
            <a:r>
              <a:rPr lang="en-US" sz="2400" b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ČR. </a:t>
            </a:r>
            <a:br>
              <a:rPr lang="en-US" sz="24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cs-CZ" sz="24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cs-CZ" sz="24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0" i="1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Zpracováno</a:t>
            </a:r>
            <a:r>
              <a:rPr lang="en-US" sz="2400" b="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v </a:t>
            </a:r>
            <a:r>
              <a:rPr lang="en-US" sz="2400" b="0" i="1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souladu</a:t>
            </a:r>
            <a:r>
              <a:rPr lang="en-US" sz="2400" b="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s </a:t>
            </a:r>
            <a:r>
              <a:rPr lang="en-US" sz="2400" b="0" i="1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usnesením</a:t>
            </a:r>
            <a:r>
              <a:rPr lang="en-US" sz="2400" b="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1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vlády</a:t>
            </a:r>
            <a:r>
              <a:rPr lang="en-US" sz="2400" b="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č. 39 ze </a:t>
            </a:r>
            <a:r>
              <a:rPr lang="en-US" sz="2400" b="0" i="1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dne</a:t>
            </a:r>
            <a:r>
              <a:rPr lang="en-US" sz="2400" b="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17. </a:t>
            </a:r>
            <a:r>
              <a:rPr lang="en-US" sz="2400" b="0" i="1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ledna</a:t>
            </a:r>
            <a:r>
              <a:rPr lang="en-US" sz="2400" b="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2024. </a:t>
            </a:r>
            <a:endParaRPr lang="en-US" sz="2400" b="1" i="0" spc="100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6557A9-6A36-849D-7CE3-5687D618C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340" y="828233"/>
            <a:ext cx="4704823" cy="7754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b="1" i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Závěr</a:t>
            </a:r>
            <a:r>
              <a:rPr lang="en-US" sz="4400" b="1" i="0" dirty="0">
                <a:solidFill>
                  <a:schemeClr val="tx1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2294" name="Picture 6" descr="Russia and Ukraine Map Concept Image Hot Spot Defending Territory Stock  Image - Image of destination, european: 107370927">
            <a:extLst>
              <a:ext uri="{FF2B5EF4-FFF2-40B4-BE49-F238E27FC236}">
                <a16:creationId xmlns:a16="http://schemas.microsoft.com/office/drawing/2014/main" id="{017237C5-F855-2746-094A-EB7E0E903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62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949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2C5C4-DFA3-5415-007A-1E657E079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18" y="467855"/>
            <a:ext cx="5601841" cy="1540106"/>
          </a:xfrm>
        </p:spPr>
        <p:txBody>
          <a:bodyPr>
            <a:normAutofit/>
          </a:bodyPr>
          <a:lstStyle/>
          <a:p>
            <a:r>
              <a:rPr lang="cs-CZ" b="1" i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Důležité</a:t>
            </a:r>
            <a:r>
              <a:rPr lang="cs-CZ" b="1" i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i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odkazy</a:t>
            </a:r>
            <a:r>
              <a:rPr lang="cs-CZ" b="1" i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cs-CZ" b="1" i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b="1" i="0">
                <a:latin typeface="Cambria" panose="02040503050406030204" pitchFamily="18" charset="0"/>
                <a:ea typeface="Cambria" panose="02040503050406030204" pitchFamily="18" charset="0"/>
              </a:rPr>
              <a:t>a zdroje</a:t>
            </a:r>
            <a:endParaRPr lang="cs-CZ" b="1" i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0E8F2A-147E-BC68-4A88-366231ADE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50" y="1642110"/>
            <a:ext cx="6293016" cy="481995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endParaRPr lang="cs-CZ" sz="1800" b="1" dirty="0">
              <a:solidFill>
                <a:srgbClr val="0070C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https://vlada.gov.cz/cz/ppov/zmocnenec-vlady-pro-lidska-prava/zmocnenecnenkyne-vlady-pro-lidska-prava-15656/</a:t>
            </a:r>
            <a:endParaRPr lang="cs-CZ" sz="1800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https://www.mvcr.cz/clanek/sluzby-pro-verejnost-informace-pro-cizince-informace-pro-cizince.aspx</a:t>
            </a:r>
            <a:endParaRPr lang="cs-CZ" sz="1800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https://www.mpsv.cz/pomoc-ukrajine</a:t>
            </a:r>
            <a:endParaRPr lang="cs-CZ" sz="1800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https://www.nasiukrajinci.cz/cs</a:t>
            </a:r>
            <a:endParaRPr lang="cs-CZ" sz="1800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https://frs.gov.cz/docasna-ochrana/#3</a:t>
            </a:r>
            <a:endParaRPr lang="cs-CZ" sz="1800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https://www.integracnicentra.cz/liberecky-kraj/#aktuality</a:t>
            </a:r>
            <a:endParaRPr lang="cs-CZ" sz="1800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https://gis.humpo.cz/portal/home/</a:t>
            </a:r>
            <a:endParaRPr lang="cs-CZ" sz="1800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https://odbor-socialni.kraj-lbc.cz/page117</a:t>
            </a:r>
            <a:endParaRPr lang="cs-CZ" sz="1800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https://kancelar-hejtmana.kraj-lbc.cz/page17/kontakty</a:t>
            </a:r>
            <a:endParaRPr lang="cs-CZ" sz="1800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chemeClr val="tx1"/>
                </a:solidFill>
              </a:rPr>
              <a:t>Priority adaptace a integrace držitelů dočasné ochrany 2024+, Praha, 2023, 26 s.</a:t>
            </a:r>
            <a:endParaRPr lang="cs-CZ" sz="1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</a:rPr>
              <a:t>Informace o pokroku v adaptaci a podpoře držitelů dočasné ochrany a výhled očekávaných kroků v této oblasti , Praha 2024, 37 s.</a:t>
            </a:r>
            <a:endParaRPr lang="cs-CZ" sz="18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cs-CZ" sz="18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cs-CZ" sz="18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What are the best sources on the internet to gain knowledge about  everything? - Quora">
            <a:extLst>
              <a:ext uri="{FF2B5EF4-FFF2-40B4-BE49-F238E27FC236}">
                <a16:creationId xmlns:a16="http://schemas.microsoft.com/office/drawing/2014/main" id="{9A896C58-CA5E-7D0E-BC14-E97740B07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" r="4" b="4"/>
          <a:stretch/>
        </p:blipFill>
        <p:spPr bwMode="auto">
          <a:xfrm>
            <a:off x="6707795" y="10"/>
            <a:ext cx="5484205" cy="3444271"/>
          </a:xfrm>
          <a:custGeom>
            <a:avLst/>
            <a:gdLst/>
            <a:ahLst/>
            <a:cxnLst/>
            <a:rect l="l" t="t" r="r" b="b"/>
            <a:pathLst>
              <a:path w="5484204" h="3440130">
                <a:moveTo>
                  <a:pt x="1896542" y="0"/>
                </a:moveTo>
                <a:lnTo>
                  <a:pt x="5484204" y="0"/>
                </a:lnTo>
                <a:lnTo>
                  <a:pt x="5484204" y="3440130"/>
                </a:lnTo>
                <a:lnTo>
                  <a:pt x="0" y="3440130"/>
                </a:lnTo>
                <a:lnTo>
                  <a:pt x="1141" y="3395024"/>
                </a:lnTo>
                <a:cubicBezTo>
                  <a:pt x="69584" y="2044806"/>
                  <a:pt x="746545" y="855134"/>
                  <a:pt x="1763241" y="94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0A04257-DD87-9E97-7A48-52F9C39507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" r="5218"/>
          <a:stretch/>
        </p:blipFill>
        <p:spPr>
          <a:xfrm>
            <a:off x="6720971" y="3421985"/>
            <a:ext cx="5471029" cy="3436006"/>
          </a:xfrm>
          <a:custGeom>
            <a:avLst/>
            <a:gdLst/>
            <a:ahLst/>
            <a:cxnLst/>
            <a:rect l="l" t="t" r="r" b="b"/>
            <a:pathLst>
              <a:path w="5496962" h="3440130">
                <a:moveTo>
                  <a:pt x="5150" y="0"/>
                </a:moveTo>
                <a:lnTo>
                  <a:pt x="5496962" y="0"/>
                </a:lnTo>
                <a:lnTo>
                  <a:pt x="5496962" y="3440130"/>
                </a:lnTo>
                <a:lnTo>
                  <a:pt x="1419601" y="3440130"/>
                </a:lnTo>
                <a:lnTo>
                  <a:pt x="1289035" y="3315647"/>
                </a:lnTo>
                <a:cubicBezTo>
                  <a:pt x="492603" y="2519215"/>
                  <a:pt x="0" y="1418956"/>
                  <a:pt x="0" y="20364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5721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Tisk, Materiální vlastnost, účtenka">
            <a:extLst>
              <a:ext uri="{FF2B5EF4-FFF2-40B4-BE49-F238E27FC236}">
                <a16:creationId xmlns:a16="http://schemas.microsoft.com/office/drawing/2014/main" id="{BE3DACAD-0A10-E0BF-A0F0-B9BE833D10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EDF91FD-39C4-1FE7-0D72-310959A72DA9}"/>
              </a:ext>
            </a:extLst>
          </p:cNvPr>
          <p:cNvSpPr txBox="1"/>
          <p:nvPr/>
        </p:nvSpPr>
        <p:spPr>
          <a:xfrm>
            <a:off x="2527955" y="1923069"/>
            <a:ext cx="69664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400" b="1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DĚKUJI VÁM ZA POZORNOST </a:t>
            </a:r>
          </a:p>
          <a:p>
            <a:pPr algn="ctr"/>
            <a:r>
              <a:rPr lang="cs-CZ" sz="3400" b="1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 DOTAZY</a:t>
            </a:r>
          </a:p>
        </p:txBody>
      </p:sp>
    </p:spTree>
    <p:extLst>
      <p:ext uri="{BB962C8B-B14F-4D97-AF65-F5344CB8AC3E}">
        <p14:creationId xmlns:p14="http://schemas.microsoft.com/office/powerpoint/2010/main" val="151504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99B8DF-5843-CE8C-3785-5118069F9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64" y="877949"/>
            <a:ext cx="4683321" cy="2148841"/>
          </a:xfrm>
        </p:spPr>
        <p:txBody>
          <a:bodyPr anchor="t">
            <a:normAutofit/>
          </a:bodyPr>
          <a:lstStyle/>
          <a:p>
            <a:r>
              <a:rPr lang="cs-CZ" sz="3700" b="1" i="0" u="none" strike="noStrike" baseline="0" dirty="0">
                <a:latin typeface="Cambria" panose="02040503050406030204" pitchFamily="18" charset="0"/>
              </a:rPr>
              <a:t>Zásady adaptace </a:t>
            </a:r>
            <a:br>
              <a:rPr lang="cs-CZ" sz="3700" b="1" i="0" u="none" strike="noStrike" baseline="0" dirty="0">
                <a:latin typeface="Cambria" panose="02040503050406030204" pitchFamily="18" charset="0"/>
              </a:rPr>
            </a:br>
            <a:r>
              <a:rPr lang="cs-CZ" sz="3700" b="1" i="0" u="none" strike="noStrike" baseline="0" dirty="0">
                <a:latin typeface="Cambria" panose="02040503050406030204" pitchFamily="18" charset="0"/>
              </a:rPr>
              <a:t>a integrace držitelů dočasné ochrany </a:t>
            </a:r>
            <a:br>
              <a:rPr lang="cs-CZ" sz="3700" b="1" i="0" u="none" strike="noStrike" baseline="0" dirty="0">
                <a:latin typeface="Cambria" panose="02040503050406030204" pitchFamily="18" charset="0"/>
              </a:rPr>
            </a:br>
            <a:r>
              <a:rPr lang="cs-CZ" sz="3700" b="1" i="0" u="none" strike="noStrike" baseline="0" dirty="0">
                <a:latin typeface="Cambria" panose="02040503050406030204" pitchFamily="18" charset="0"/>
              </a:rPr>
              <a:t>v ČR </a:t>
            </a:r>
            <a:endParaRPr lang="cs-CZ" sz="3700" dirty="0"/>
          </a:p>
        </p:txBody>
      </p:sp>
      <p:pic>
        <p:nvPicPr>
          <p:cNvPr id="2052" name="Picture 4" descr="Unijní peníze uprchlíkům v Turecku pomáhají, dlouhodobé řešení ale  nepřináší – EURACTIV.cz">
            <a:extLst>
              <a:ext uri="{FF2B5EF4-FFF2-40B4-BE49-F238E27FC236}">
                <a16:creationId xmlns:a16="http://schemas.microsoft.com/office/drawing/2014/main" id="{8B6A78E6-B8E0-4B32-083F-7F80CA94A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6"/>
          <a:stretch/>
        </p:blipFill>
        <p:spPr bwMode="auto">
          <a:xfrm>
            <a:off x="1" y="3500444"/>
            <a:ext cx="5769203" cy="3357557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52D79C-F491-C5D3-ADF1-818A5C5EF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546" y="641415"/>
            <a:ext cx="6353666" cy="6999400"/>
          </a:xfrm>
        </p:spPr>
        <p:txBody>
          <a:bodyPr anchor="t">
            <a:normAutofit/>
          </a:bodyPr>
          <a:lstStyle/>
          <a:p>
            <a:endParaRPr lang="cs-CZ" sz="2000" b="0" i="0" u="none" strike="noStrike" baseline="0" dirty="0">
              <a:latin typeface="Cambria" panose="02040503050406030204" pitchFamily="18" charset="0"/>
            </a:endParaRPr>
          </a:p>
          <a:p>
            <a:r>
              <a:rPr lang="cs-CZ" sz="2400">
                <a:latin typeface="Cambria" panose="02040503050406030204" pitchFamily="18" charset="0"/>
              </a:rPr>
              <a:t>Ada</a:t>
            </a:r>
            <a:r>
              <a:rPr lang="cs-CZ" sz="2400" b="0" i="0" u="none" strike="noStrike" baseline="0">
                <a:latin typeface="Cambria" panose="02040503050406030204" pitchFamily="18" charset="0"/>
              </a:rPr>
              <a:t>ptace </a:t>
            </a:r>
            <a:r>
              <a:rPr lang="cs-CZ" sz="2400" b="0" i="0" u="none" strike="noStrike" baseline="0" dirty="0">
                <a:latin typeface="Cambria" panose="02040503050406030204" pitchFamily="18" charset="0"/>
              </a:rPr>
              <a:t>a integrace držitelů dočasné ochrany jsou </a:t>
            </a:r>
            <a:r>
              <a:rPr lang="cs-CZ" sz="2400" b="1" i="0" u="none" strike="noStrike" baseline="0" dirty="0">
                <a:latin typeface="Cambria" panose="02040503050406030204" pitchFamily="18" charset="0"/>
              </a:rPr>
              <a:t>nedílnou součástí interkulturního soužití</a:t>
            </a:r>
          </a:p>
          <a:p>
            <a:r>
              <a:rPr lang="cs-CZ" sz="2400" b="0" i="0" u="none" strike="noStrike" baseline="0" dirty="0">
                <a:latin typeface="Cambria" panose="02040503050406030204" pitchFamily="18" charset="0"/>
              </a:rPr>
              <a:t>Podpora a ochrana obyvatel ohrožených válečným konfliktem je </a:t>
            </a:r>
            <a:r>
              <a:rPr lang="cs-CZ" sz="2400" b="1" i="0" u="none" strike="noStrike" baseline="0" dirty="0">
                <a:latin typeface="Cambria" panose="02040503050406030204" pitchFamily="18" charset="0"/>
              </a:rPr>
              <a:t>příležitostí k rozvoji a obohacení společnosti</a:t>
            </a:r>
          </a:p>
          <a:p>
            <a:r>
              <a:rPr lang="cs-CZ" sz="2400" b="0" i="0" u="none" strike="noStrike" baseline="0" dirty="0">
                <a:latin typeface="Cambria" panose="02040503050406030204" pitchFamily="18" charset="0"/>
              </a:rPr>
              <a:t>Předpokladem efektivní pomoci je </a:t>
            </a:r>
            <a:r>
              <a:rPr lang="cs-CZ" sz="2400" b="1" i="0" u="none" strike="noStrike" baseline="0" dirty="0">
                <a:latin typeface="Cambria" panose="02040503050406030204" pitchFamily="18" charset="0"/>
              </a:rPr>
              <a:t>dobré porozumění situaci a jejím důsledkům</a:t>
            </a:r>
          </a:p>
          <a:p>
            <a:r>
              <a:rPr lang="cs-CZ" sz="2400" b="0" i="0" u="none" strike="noStrike" baseline="0" dirty="0">
                <a:latin typeface="Cambria" panose="02040503050406030204" pitchFamily="18" charset="0"/>
              </a:rPr>
              <a:t>Přístup k pomoci musí být </a:t>
            </a:r>
            <a:r>
              <a:rPr lang="cs-CZ" sz="2400" b="1" i="0" u="none" strike="noStrike" baseline="0" dirty="0">
                <a:latin typeface="Cambria" panose="02040503050406030204" pitchFamily="18" charset="0"/>
              </a:rPr>
              <a:t>komplexní a zajišťující efektivitu přijímaných opatření</a:t>
            </a:r>
          </a:p>
          <a:p>
            <a:r>
              <a:rPr lang="cs-CZ" sz="2400" b="0" i="0" u="none" strike="noStrike" baseline="0" dirty="0">
                <a:latin typeface="Cambria" panose="02040503050406030204" pitchFamily="18" charset="0"/>
              </a:rPr>
              <a:t>Základními principy podpory jsou </a:t>
            </a:r>
            <a:r>
              <a:rPr lang="cs-CZ" sz="2400" b="1" i="0" u="none" strike="noStrike" baseline="0" dirty="0">
                <a:latin typeface="Cambria" panose="02040503050406030204" pitchFamily="18" charset="0"/>
              </a:rPr>
              <a:t>solidarita, respekt a sociální koheze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9448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85" name="Rectangle 1128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Projektová dokumentace jako pevné základy vašeho domu - Budeme stavět dům">
            <a:extLst>
              <a:ext uri="{FF2B5EF4-FFF2-40B4-BE49-F238E27FC236}">
                <a16:creationId xmlns:a16="http://schemas.microsoft.com/office/drawing/2014/main" id="{85DF4C22-270E-F204-8A9C-10DBD039E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7"/>
          <a:stretch/>
        </p:blipFill>
        <p:spPr bwMode="auto">
          <a:xfrm>
            <a:off x="-113122" y="10"/>
            <a:ext cx="9782765" cy="693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7" name="Rectangle 1128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576C3A-FB3A-E59C-90BF-E318B7140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547" y="425528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 b="1" i="0" u="none" strike="noStrike" baseline="0" dirty="0">
                <a:latin typeface="Cambria" panose="02040503050406030204" pitchFamily="18" charset="0"/>
              </a:rPr>
              <a:t>Obsah dokumentu</a:t>
            </a:r>
            <a:br>
              <a:rPr lang="cs-CZ" sz="4000" b="0" i="0" u="none" strike="noStrike" baseline="0" dirty="0">
                <a:latin typeface="Cambria" panose="02040503050406030204" pitchFamily="18" charset="0"/>
              </a:rPr>
            </a:b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F61297-0D27-EEAD-D31F-4F1536A0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8548" y="2405670"/>
            <a:ext cx="3822189" cy="37427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cs-CZ" sz="2000" b="0" i="0" u="none" strike="noStrike" baseline="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0" i="0" u="none" strike="noStrike" baseline="0" dirty="0">
                <a:latin typeface="Cambria" panose="02040503050406030204" pitchFamily="18" charset="0"/>
              </a:rPr>
              <a:t> 1. Pobyt a registrace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0" i="0" u="none" strike="noStrike" baseline="0" dirty="0">
                <a:latin typeface="Cambria" panose="02040503050406030204" pitchFamily="18" charset="0"/>
              </a:rPr>
              <a:t> 2. Bydlení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0" i="0" u="none" strike="noStrike" baseline="0" dirty="0">
                <a:latin typeface="Cambria" panose="02040503050406030204" pitchFamily="18" charset="0"/>
              </a:rPr>
              <a:t> 3. Přístup ke vzdělání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0" i="0" u="none" strike="noStrike" baseline="0" dirty="0">
                <a:latin typeface="Cambria" panose="02040503050406030204" pitchFamily="18" charset="0"/>
              </a:rPr>
              <a:t> 4. Přístup ke zdraví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0" i="0" u="none" strike="noStrike" baseline="0" dirty="0">
                <a:latin typeface="Cambria" panose="02040503050406030204" pitchFamily="18" charset="0"/>
              </a:rPr>
              <a:t> 5. Přístup k zaměstnání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0" i="0" u="none" strike="noStrike" baseline="0" dirty="0">
                <a:latin typeface="Cambria" panose="02040503050406030204" pitchFamily="18" charset="0"/>
              </a:rPr>
              <a:t> 6. Sociální ochrana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0" i="0" u="none" strike="noStrike" baseline="0" dirty="0">
                <a:latin typeface="Cambria" panose="02040503050406030204" pitchFamily="18" charset="0"/>
              </a:rPr>
              <a:t> 7. Osvěta, komunikace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0" i="0" u="none" strike="noStrike" baseline="0" dirty="0">
                <a:latin typeface="Cambria" panose="02040503050406030204" pitchFamily="18" charset="0"/>
              </a:rPr>
              <a:t> 8. Řízení a koordinace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2430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81220D-EC3F-69C5-11AB-1F5449A3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25" y="651705"/>
            <a:ext cx="4683321" cy="2148841"/>
          </a:xfrm>
        </p:spPr>
        <p:txBody>
          <a:bodyPr anchor="t">
            <a:normAutofit/>
          </a:bodyPr>
          <a:lstStyle/>
          <a:p>
            <a:r>
              <a:rPr lang="cs-CZ" b="1" i="0" u="none" strike="noStrike" baseline="0" dirty="0">
                <a:latin typeface="Cambria" panose="02040503050406030204" pitchFamily="18" charset="0"/>
              </a:rPr>
              <a:t>1. Pobyt a registrace</a:t>
            </a:r>
            <a:endParaRPr lang="cs-CZ" dirty="0"/>
          </a:p>
        </p:txBody>
      </p:sp>
      <p:pic>
        <p:nvPicPr>
          <p:cNvPr id="10244" name="Picture 4" descr="EVisa nahradí do roku 2024 přistěhovalecký status Spojeného království -  ETA pro Spojené království">
            <a:extLst>
              <a:ext uri="{FF2B5EF4-FFF2-40B4-BE49-F238E27FC236}">
                <a16:creationId xmlns:a16="http://schemas.microsoft.com/office/drawing/2014/main" id="{D004CBFE-8489-59F6-3CE6-E81BA1B98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2"/>
          <a:stretch/>
        </p:blipFill>
        <p:spPr bwMode="auto">
          <a:xfrm>
            <a:off x="1" y="3799847"/>
            <a:ext cx="5254745" cy="3058153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42D6DF-FD45-043A-1DD8-2E8247DC0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0411" y="810705"/>
            <a:ext cx="6334813" cy="5816338"/>
          </a:xfrm>
        </p:spPr>
        <p:txBody>
          <a:bodyPr anchor="t">
            <a:normAutofit/>
          </a:bodyPr>
          <a:lstStyle/>
          <a:p>
            <a:r>
              <a:rPr lang="cs-CZ" sz="2000" b="1" i="0" u="none" strike="noStrike" baseline="0" dirty="0">
                <a:latin typeface="Cambria" panose="02040503050406030204" pitchFamily="18" charset="0"/>
              </a:rPr>
              <a:t>V návaznosti na Rozhodnutí Rady EU a příslušné národní právní předpisy (tzv. lex Ukrajina IV) došlo v průběhu roku 2023 k ročnímu prodloužení institutu dočasné ochrany</a:t>
            </a:r>
            <a:r>
              <a:rPr lang="cs-CZ" sz="2000" b="0" i="0" u="none" strike="noStrike" baseline="0" dirty="0">
                <a:latin typeface="Cambria" panose="02040503050406030204" pitchFamily="18" charset="0"/>
              </a:rPr>
              <a:t>. </a:t>
            </a:r>
          </a:p>
          <a:p>
            <a:r>
              <a:rPr lang="cs-CZ" sz="2000" b="1" i="0" u="none" strike="noStrike" baseline="0" dirty="0">
                <a:latin typeface="Cambria" panose="02040503050406030204" pitchFamily="18" charset="0"/>
              </a:rPr>
              <a:t>K 1. 4. 2024 v ČR pobývalo celkem 338 736 osob (320 tisíc osob, které dočasnou ochranu prodloužily, a 18 tisíc nově příchozích z prvních tří měsíců roku 2024)</a:t>
            </a:r>
            <a:r>
              <a:rPr lang="cs-CZ" sz="2000" b="0" i="0" u="none" strike="noStrike" baseline="0" dirty="0">
                <a:latin typeface="Cambria" panose="02040503050406030204" pitchFamily="18" charset="0"/>
              </a:rPr>
              <a:t>. </a:t>
            </a:r>
            <a:endParaRPr lang="cs-CZ" sz="2000" dirty="0">
              <a:latin typeface="Cambria" panose="02040503050406030204" pitchFamily="18" charset="0"/>
            </a:endParaRPr>
          </a:p>
          <a:p>
            <a:r>
              <a:rPr lang="cs-CZ" sz="2000" b="1" i="0" u="none" strike="noStrike" baseline="0" dirty="0">
                <a:latin typeface="Cambria" panose="02040503050406030204" pitchFamily="18" charset="0"/>
              </a:rPr>
              <a:t>Obdobný proces prodloužení dočasné ochrany probíhá i v roce 2024. </a:t>
            </a:r>
            <a:r>
              <a:rPr lang="cs-CZ" sz="2000" b="0" i="0" u="none" strike="noStrike" baseline="0" dirty="0">
                <a:latin typeface="Cambria" panose="02040503050406030204" pitchFamily="18" charset="0"/>
              </a:rPr>
              <a:t>Při online registraci se do března 2024 k prodloužení dočasné ochrany zaregistrovalo </a:t>
            </a:r>
            <a:r>
              <a:rPr lang="cs-CZ" sz="20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320 307 osob </a:t>
            </a:r>
            <a:r>
              <a:rPr lang="cs-CZ" sz="2000" b="0" i="0" u="none" strike="noStrike" baseline="0" dirty="0">
                <a:latin typeface="Cambria" panose="02040503050406030204" pitchFamily="18" charset="0"/>
              </a:rPr>
              <a:t>(tj. 85 % těch, na které se povinnost registrace vztahovala). </a:t>
            </a:r>
          </a:p>
          <a:p>
            <a:r>
              <a:rPr lang="cs-CZ" sz="2000" b="1" i="0" u="none" strike="noStrike" baseline="0" dirty="0">
                <a:latin typeface="Cambria" panose="02040503050406030204" pitchFamily="18" charset="0"/>
              </a:rPr>
              <a:t>ČR v rámci EU nadále patří k zemím, která na svém území přijala nejvíce uprchlíků v přepočtu na počet obyvatel.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323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B095F1-2C0A-151B-F7A1-772DB30D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23" y="569691"/>
            <a:ext cx="4683321" cy="2148841"/>
          </a:xfrm>
        </p:spPr>
        <p:txBody>
          <a:bodyPr anchor="t">
            <a:normAutofit/>
          </a:bodyPr>
          <a:lstStyle/>
          <a:p>
            <a:r>
              <a:rPr lang="cs-CZ" b="1" i="0" u="none" strike="noStrike" baseline="0" dirty="0">
                <a:latin typeface="Cambria" panose="02040503050406030204" pitchFamily="18" charset="0"/>
              </a:rPr>
              <a:t>2. Bydlení</a:t>
            </a:r>
            <a:endParaRPr lang="cs-CZ" dirty="0"/>
          </a:p>
        </p:txBody>
      </p:sp>
      <p:pic>
        <p:nvPicPr>
          <p:cNvPr id="10242" name="Picture 2" descr="ubytovna STAVAŔOV Přerov">
            <a:extLst>
              <a:ext uri="{FF2B5EF4-FFF2-40B4-BE49-F238E27FC236}">
                <a16:creationId xmlns:a16="http://schemas.microsoft.com/office/drawing/2014/main" id="{41E91FAF-5AD2-C829-E99C-8911B1BAF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" b="8452"/>
          <a:stretch/>
        </p:blipFill>
        <p:spPr bwMode="auto">
          <a:xfrm>
            <a:off x="1" y="3870178"/>
            <a:ext cx="4386190" cy="298781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83D6E2-BDCC-8E88-6055-5282D7450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208" y="529156"/>
            <a:ext cx="7650502" cy="6857999"/>
          </a:xfrm>
        </p:spPr>
        <p:txBody>
          <a:bodyPr anchor="t">
            <a:noAutofit/>
          </a:bodyPr>
          <a:lstStyle/>
          <a:p>
            <a:pPr algn="just"/>
            <a:r>
              <a:rPr lang="cs-CZ" sz="1600" b="1" i="0" u="none" strike="noStrike" baseline="0" dirty="0">
                <a:latin typeface="Cambria" panose="02040503050406030204" pitchFamily="18" charset="0"/>
              </a:rPr>
              <a:t>Nadále pokračuje obecně příznivý stav, kdy si je většina držitelů dočasné ochrany schopna zajistit (především nájemní) bydlení samostatně. </a:t>
            </a:r>
            <a:r>
              <a:rPr lang="cs-CZ" sz="1600" b="0" i="0" u="none" strike="noStrike" baseline="0" dirty="0">
                <a:latin typeface="Cambria" panose="02040503050406030204" pitchFamily="18" charset="0"/>
              </a:rPr>
              <a:t>Omezení poskytování nouzového ubytování od července 2023 pouze na zranitelné osoby a ostatní osoby pouze po dobu 150 dní od získání dočasné ochrany (dále v textu také jen „DO“) vedlo k výraznému snížení počtu osob, které nouzové ubytování využívají. </a:t>
            </a:r>
          </a:p>
          <a:p>
            <a:pPr algn="just"/>
            <a:r>
              <a:rPr lang="cs-CZ" sz="1600" b="1" i="0" u="none" strike="noStrike" baseline="0" dirty="0">
                <a:latin typeface="Cambria" panose="02040503050406030204" pitchFamily="18" charset="0"/>
              </a:rPr>
              <a:t>Výrazně vyšší podíl držitelů DO v příjmové chudobě </a:t>
            </a:r>
            <a:r>
              <a:rPr lang="cs-CZ" sz="1600" i="0" u="none" strike="noStrike" baseline="0" dirty="0">
                <a:latin typeface="Cambria" panose="02040503050406030204" pitchFamily="18" charset="0"/>
              </a:rPr>
              <a:t>(oproti ostatním obyvatelům Česka) však činí tyto 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osoby více zranitelnými jak při hledání bydlení </a:t>
            </a:r>
            <a:r>
              <a:rPr lang="cs-CZ" sz="1600" i="0" u="none" strike="noStrike" baseline="0" dirty="0">
                <a:latin typeface="Cambria" panose="02040503050406030204" pitchFamily="18" charset="0"/>
              </a:rPr>
              <a:t>(možnost využívat jen levné nabídky), tak v případech 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neočekávaného výdaje </a:t>
            </a:r>
            <a:r>
              <a:rPr lang="cs-CZ" sz="1600" i="0" u="none" strike="noStrike" baseline="0" dirty="0">
                <a:latin typeface="Cambria" panose="02040503050406030204" pitchFamily="18" charset="0"/>
              </a:rPr>
              <a:t>(např. nedoplatky za vyúčtování služeb spojených s bydlením). </a:t>
            </a:r>
          </a:p>
          <a:p>
            <a:pPr algn="just"/>
            <a:r>
              <a:rPr lang="cs-CZ" sz="1600" i="0" u="none" strike="noStrike" baseline="0" dirty="0">
                <a:latin typeface="Cambria" panose="02040503050406030204" pitchFamily="18" charset="0"/>
              </a:rPr>
              <a:t>S prodlužující se dobou pobytu v zařízeních nouzového ubytování na jednom místě v rámci Česka se 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prohlubují vazby uprchlíků na tato území </a:t>
            </a:r>
            <a:r>
              <a:rPr lang="cs-CZ" sz="1600" i="0" u="none" strike="noStrike" baseline="0" dirty="0">
                <a:latin typeface="Cambria" panose="02040503050406030204" pitchFamily="18" charset="0"/>
              </a:rPr>
              <a:t>(práce, docházka do škol, sociální kontakty, využívání služeb apod.). </a:t>
            </a:r>
            <a:endParaRPr lang="cs-CZ" sz="1600" dirty="0">
              <a:latin typeface="Cambria" panose="02040503050406030204" pitchFamily="18" charset="0"/>
            </a:endParaRPr>
          </a:p>
          <a:p>
            <a:pPr algn="just"/>
            <a:r>
              <a:rPr lang="cs-CZ" sz="1600" b="0" i="0" u="none" strike="noStrike" baseline="0" dirty="0">
                <a:latin typeface="Cambria" panose="02040503050406030204" pitchFamily="18" charset="0"/>
              </a:rPr>
              <a:t>Při dalším 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omezení poskytování nouzového ubytování od září 2024 </a:t>
            </a:r>
            <a:r>
              <a:rPr lang="cs-CZ" sz="1600" b="0" i="0" u="none" strike="noStrike" baseline="0" dirty="0">
                <a:latin typeface="Cambria" panose="02040503050406030204" pitchFamily="18" charset="0"/>
              </a:rPr>
              <a:t>je proto důležité 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připravovat lokální řešení</a:t>
            </a:r>
            <a:r>
              <a:rPr lang="cs-CZ" sz="1600" b="0" i="0" u="none" strike="noStrike" baseline="0" dirty="0">
                <a:latin typeface="Cambria" panose="02040503050406030204" pitchFamily="18" charset="0"/>
              </a:rPr>
              <a:t> zajištění dalšího bydlení nebo ubytování zranitelných osob, které nouzové ubytování využívají</a:t>
            </a:r>
            <a:r>
              <a:rPr lang="cs-CZ" sz="1600" dirty="0">
                <a:latin typeface="Cambria" panose="02040503050406030204" pitchFamily="18" charset="0"/>
              </a:rPr>
              <a:t> (</a:t>
            </a:r>
            <a:r>
              <a:rPr lang="cs-CZ" sz="1600" b="0" i="0" u="none" strike="noStrike" baseline="0" dirty="0">
                <a:latin typeface="Cambria" panose="02040503050406030204" pitchFamily="18" charset="0"/>
              </a:rPr>
              <a:t>pouze pro nově příchozí po dobu 90 dní od získání dočasné ochrany) . </a:t>
            </a:r>
            <a:endParaRPr lang="cs-CZ" sz="1600" b="1" i="0" u="none" strike="noStrike" baseline="0" dirty="0">
              <a:latin typeface="Cambria" panose="02040503050406030204" pitchFamily="18" charset="0"/>
            </a:endParaRPr>
          </a:p>
          <a:p>
            <a:pPr algn="just"/>
            <a:r>
              <a:rPr lang="cs-CZ" sz="1600" b="0" i="0" u="none" strike="noStrike" baseline="0" dirty="0">
                <a:latin typeface="Cambria" panose="02040503050406030204" pitchFamily="18" charset="0"/>
              </a:rPr>
              <a:t>To znamená 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buď další pobyt ve stejných zařízeních</a:t>
            </a:r>
            <a:r>
              <a:rPr lang="cs-CZ" sz="1600" b="0" i="0" u="none" strike="noStrike" baseline="0" dirty="0">
                <a:latin typeface="Cambria" panose="02040503050406030204" pitchFamily="18" charset="0"/>
              </a:rPr>
              <a:t> na základě jiného právního vztahu (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nejčastěji smlouva o ubytování</a:t>
            </a:r>
            <a:r>
              <a:rPr lang="cs-CZ" sz="1600" b="0" i="0" u="none" strike="noStrike" baseline="0" dirty="0">
                <a:latin typeface="Cambria" panose="02040503050406030204" pitchFamily="18" charset="0"/>
              </a:rPr>
              <a:t>), 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přestěhování se do jiného ubytovacího zařízení</a:t>
            </a:r>
            <a:r>
              <a:rPr lang="cs-CZ" sz="1600" b="0" i="0" u="none" strike="noStrike" baseline="0" dirty="0">
                <a:latin typeface="Cambria" panose="02040503050406030204" pitchFamily="18" charset="0"/>
              </a:rPr>
              <a:t> nebo 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(ideálně) získání nájemního bydlení ve standardních bytech</a:t>
            </a:r>
            <a:r>
              <a:rPr lang="cs-CZ" sz="1600" b="0" i="0" u="none" strike="noStrike" baseline="0" dirty="0">
                <a:latin typeface="Cambria" panose="02040503050406030204" pitchFamily="18" charset="0"/>
              </a:rPr>
              <a:t>. Dlouhodobý pobyt v 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ubytovnách</a:t>
            </a:r>
            <a:r>
              <a:rPr lang="cs-CZ" sz="1600" b="0" i="0" u="none" strike="noStrike" baseline="0" dirty="0">
                <a:latin typeface="Cambria" panose="02040503050406030204" pitchFamily="18" charset="0"/>
              </a:rPr>
              <a:t> je totiž jednou z forem bytové nouze, která má 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negativní dlouhodobé dopady v řadě oblastí</a:t>
            </a:r>
            <a:r>
              <a:rPr lang="cs-CZ" sz="1600" b="0" i="0" u="none" strike="noStrike" baseline="0" dirty="0">
                <a:latin typeface="Cambria" panose="02040503050406030204" pitchFamily="18" charset="0"/>
              </a:rPr>
              <a:t>. </a:t>
            </a:r>
          </a:p>
          <a:p>
            <a:pPr algn="just"/>
            <a:r>
              <a:rPr lang="cs-CZ" sz="1600" b="0" i="0" u="none" strike="noStrike" baseline="0" dirty="0">
                <a:latin typeface="Cambria" panose="02040503050406030204" pitchFamily="18" charset="0"/>
              </a:rPr>
              <a:t>Od 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1. 1. 2024 došlo k navýšení započitatelných nákladů na bydlení pro zranitelné osoby </a:t>
            </a:r>
            <a:r>
              <a:rPr lang="cs-CZ" sz="1600" b="0" i="0" u="none" strike="noStrike" baseline="0" dirty="0">
                <a:latin typeface="Cambria" panose="02040503050406030204" pitchFamily="18" charset="0"/>
              </a:rPr>
              <a:t>(zranitelnost z důvodu věku či zdravotního stavu). Jedná se o opatření, které 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by mělo eliminovat hrozbu ztráty bydlení </a:t>
            </a:r>
            <a:r>
              <a:rPr lang="cs-CZ" sz="1600" b="0" i="0" u="none" strike="noStrike" baseline="0" dirty="0">
                <a:latin typeface="Cambria" panose="02040503050406030204" pitchFamily="18" charset="0"/>
              </a:rPr>
              <a:t>této ohrožené skupiny.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87465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CE4D71-7EF4-0CD4-9650-05DB2E614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9" y="601430"/>
            <a:ext cx="4683321" cy="2148841"/>
          </a:xfrm>
        </p:spPr>
        <p:txBody>
          <a:bodyPr anchor="t">
            <a:normAutofit/>
          </a:bodyPr>
          <a:lstStyle/>
          <a:p>
            <a:r>
              <a:rPr lang="cs-CZ" b="1" i="0" u="none" strike="noStrike" baseline="0" dirty="0">
                <a:latin typeface="Cambria" panose="02040503050406030204" pitchFamily="18" charset="0"/>
              </a:rPr>
              <a:t>3. Přístup </a:t>
            </a:r>
            <a:br>
              <a:rPr lang="cs-CZ" b="1" i="0" u="none" strike="noStrike" baseline="0" dirty="0">
                <a:latin typeface="Cambria" panose="02040503050406030204" pitchFamily="18" charset="0"/>
              </a:rPr>
            </a:br>
            <a:r>
              <a:rPr lang="cs-CZ" b="1" i="0" u="none" strike="noStrike" baseline="0" dirty="0">
                <a:latin typeface="Cambria" panose="02040503050406030204" pitchFamily="18" charset="0"/>
              </a:rPr>
              <a:t>ke vzdělání</a:t>
            </a:r>
            <a:endParaRPr lang="cs-CZ" dirty="0"/>
          </a:p>
        </p:txBody>
      </p:sp>
      <p:pic>
        <p:nvPicPr>
          <p:cNvPr id="8194" name="Picture 2" descr="Svazková škola Povýmolí vznikne dočasně ve staré škole v Jirnech - Seznam  Zprávy">
            <a:extLst>
              <a:ext uri="{FF2B5EF4-FFF2-40B4-BE49-F238E27FC236}">
                <a16:creationId xmlns:a16="http://schemas.microsoft.com/office/drawing/2014/main" id="{AA5CD35A-C5F5-01F3-2AD8-F2DB15862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" r="-2" b="-2"/>
          <a:stretch/>
        </p:blipFill>
        <p:spPr bwMode="auto">
          <a:xfrm>
            <a:off x="0" y="3638745"/>
            <a:ext cx="5156461" cy="3219253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B5AED9-D51C-E3CB-93DE-78B52597A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339" y="461912"/>
            <a:ext cx="6928701" cy="6219067"/>
          </a:xfrm>
        </p:spPr>
        <p:txBody>
          <a:bodyPr anchor="t">
            <a:normAutofit/>
          </a:bodyPr>
          <a:lstStyle/>
          <a:p>
            <a:r>
              <a:rPr lang="cs-CZ" sz="1600" b="1" i="0" u="none" strike="noStrike" baseline="0" dirty="0">
                <a:latin typeface="Cambria" panose="02040503050406030204" pitchFamily="18" charset="0"/>
              </a:rPr>
              <a:t>V České republice se aktuálně ve všech druzích škol vzdělává celkem 49 539 dětí a mladistvých s dočasnou ochranou. </a:t>
            </a:r>
            <a:r>
              <a:rPr lang="cs-CZ" sz="1600" b="0" i="0" u="none" strike="noStrike" baseline="0" dirty="0">
                <a:latin typeface="Cambria" panose="02040503050406030204" pitchFamily="18" charset="0"/>
              </a:rPr>
              <a:t>Z toho 7 005 v mateřských školách, 37 099 v základních školách a 5 435 ve středních školách a konzervatořích (data z mimořádného šetření ve školách k 10. 4. 2024). Ve školním roce 2023/2024 probíhá na základních školách jazyková příprava v celkem 1 138 skupinách, do kterých je zapojeno celkem 7 581 žáků cizinců. </a:t>
            </a:r>
          </a:p>
          <a:p>
            <a:r>
              <a:rPr lang="cs-CZ" sz="1600" b="0" i="0" u="none" strike="noStrike" baseline="0" dirty="0">
                <a:latin typeface="Cambria" panose="02040503050406030204" pitchFamily="18" charset="0"/>
              </a:rPr>
              <a:t>V roce 2023 bylo v celkem 794 mateřských, základních a středních školách financováno ze speciálně vyhrazených finančních prostředků 707 úvazků ukrajinských asistentů pedagoga, kteří pracovali s celkem 21 091 dětmi a žáky s dočasnou ochranou. </a:t>
            </a:r>
            <a:endParaRPr lang="cs-CZ" sz="1600" dirty="0">
              <a:latin typeface="Cambria" panose="02040503050406030204" pitchFamily="18" charset="0"/>
            </a:endParaRPr>
          </a:p>
          <a:p>
            <a:r>
              <a:rPr lang="cs-CZ" sz="1600" b="0" i="0" u="none" strike="noStrike" baseline="0" dirty="0">
                <a:latin typeface="Cambria" panose="02040503050406030204" pitchFamily="18" charset="0"/>
              </a:rPr>
              <a:t>V dubnu MŠMT evidovalo 67 tříd základních škol, ve kterých se vzdělávají výhradně ukrajinští žáci, a to celkem 1 360 žáků. Mobilní tým MŠMT financovaný z prostředků UNICEF je se všemi řediteli a zřizovateli těchto škol v kontaktu a metodicky vedení škol i samosprávy vede k nastavení tzv. „integračních plánů“. 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Od září 2024 tak ubude minimálně 20 z těchto tříd a cca. 400 žáků bude integrováno do běžných tříd. </a:t>
            </a:r>
          </a:p>
          <a:p>
            <a:r>
              <a:rPr lang="cs-CZ" sz="1600" b="1" i="0" u="none" strike="noStrike" baseline="0" dirty="0">
                <a:latin typeface="Cambria" panose="02040503050406030204" pitchFamily="18" charset="0"/>
              </a:rPr>
              <a:t>MŠMT pro ukrajinské uprchlíky provozuje rovněž telefonickou a e-mailovou poradnu v ukrajinštině pro otázky vzdělávání a vzdělávacího systému. </a:t>
            </a:r>
            <a:r>
              <a:rPr lang="cs-CZ" sz="1600" b="0" i="0" u="none" strike="noStrike" baseline="0" dirty="0">
                <a:latin typeface="Cambria" panose="02040503050406030204" pitchFamily="18" charset="0"/>
              </a:rPr>
              <a:t>Informace rovněž šíří na sociálních sítích a na www.edu.cz, a to jak česky pro pedagogické pracovníky pracující s uprchlíky, tak ukrajinsky pro žáky a jejich zákonné zástupce. </a:t>
            </a:r>
          </a:p>
          <a:p>
            <a:r>
              <a:rPr lang="cs-CZ" sz="1600" b="1" i="0" u="none" strike="noStrike" baseline="0" dirty="0">
                <a:latin typeface="Cambria" panose="02040503050406030204" pitchFamily="18" charset="0"/>
              </a:rPr>
              <a:t>V rámci „</a:t>
            </a:r>
            <a:r>
              <a:rPr lang="cs-CZ" sz="1600" b="1" i="0" u="none" strike="noStrike" baseline="0" dirty="0" err="1">
                <a:latin typeface="Cambria" panose="02040503050406030204" pitchFamily="18" charset="0"/>
              </a:rPr>
              <a:t>workplanu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 UNICEF“ </a:t>
            </a:r>
            <a:r>
              <a:rPr lang="cs-CZ" sz="1600" b="1" dirty="0">
                <a:latin typeface="Cambria" panose="02040503050406030204" pitchFamily="18" charset="0"/>
              </a:rPr>
              <a:t>byla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 do srpna 2024 financována také intenzivní metodická podpora pro školy a vzdělávání pro ukrajinské asistenty pedagoga.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0162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3E932A-8502-DE8A-6FD3-B6012316A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30" y="642278"/>
            <a:ext cx="4683321" cy="2148841"/>
          </a:xfrm>
        </p:spPr>
        <p:txBody>
          <a:bodyPr anchor="t">
            <a:normAutofit/>
          </a:bodyPr>
          <a:lstStyle/>
          <a:p>
            <a:r>
              <a:rPr lang="cs-CZ" b="1" i="0" u="none" strike="noStrike" baseline="0" dirty="0">
                <a:latin typeface="Cambria" panose="02040503050406030204" pitchFamily="18" charset="0"/>
              </a:rPr>
              <a:t>4. Přístup </a:t>
            </a:r>
            <a:br>
              <a:rPr lang="cs-CZ" b="1" i="0" u="none" strike="noStrike" baseline="0" dirty="0">
                <a:latin typeface="Cambria" panose="02040503050406030204" pitchFamily="18" charset="0"/>
              </a:rPr>
            </a:br>
            <a:r>
              <a:rPr lang="cs-CZ" b="1" i="0" u="none" strike="noStrike" baseline="0" dirty="0">
                <a:latin typeface="Cambria" panose="02040503050406030204" pitchFamily="18" charset="0"/>
              </a:rPr>
              <a:t>ke zdraví</a:t>
            </a:r>
            <a:endParaRPr lang="cs-CZ" dirty="0"/>
          </a:p>
        </p:txBody>
      </p:sp>
      <p:pic>
        <p:nvPicPr>
          <p:cNvPr id="7170" name="Picture 2" descr="Lékaři: Nemocnice počítají s omezením péče, odloží se stovky operací -  Novinky">
            <a:extLst>
              <a:ext uri="{FF2B5EF4-FFF2-40B4-BE49-F238E27FC236}">
                <a16:creationId xmlns:a16="http://schemas.microsoft.com/office/drawing/2014/main" id="{9090DC71-2BC4-F9BE-999E-9539694D5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" r="-2" b="-2"/>
          <a:stretch/>
        </p:blipFill>
        <p:spPr bwMode="auto">
          <a:xfrm>
            <a:off x="1" y="3686974"/>
            <a:ext cx="5448692" cy="3171026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EAD641-34DE-FB4B-5EF9-988B46D18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1303" y="867265"/>
            <a:ext cx="6111483" cy="5674211"/>
          </a:xfrm>
        </p:spPr>
        <p:txBody>
          <a:bodyPr anchor="t">
            <a:normAutofit/>
          </a:bodyPr>
          <a:lstStyle/>
          <a:p>
            <a:r>
              <a:rPr lang="cs-CZ" sz="1800" b="1" i="0" u="none" strike="noStrike" baseline="0" dirty="0">
                <a:latin typeface="Cambria" panose="02040503050406030204" pitchFamily="18" charset="0"/>
              </a:rPr>
              <a:t>Nadále je umožněn držitelům DO přístup k poskytování zdravotní péče a je udržován nastavený systém přístupu k veřejnému zdravotnímu pojištění. </a:t>
            </a:r>
            <a:r>
              <a:rPr lang="cs-CZ" sz="1800" b="0" i="0" u="none" strike="noStrike" baseline="0" dirty="0">
                <a:latin typeface="Cambria" panose="02040503050406030204" pitchFamily="18" charset="0"/>
              </a:rPr>
              <a:t>Dále je díky zapojení mezinárodních organizací a neziskových organizací v první polovině roku 2024 dokončována </a:t>
            </a:r>
            <a:r>
              <a:rPr lang="cs-CZ" sz="1800" b="1" i="0" u="none" strike="noStrike" baseline="0" dirty="0">
                <a:latin typeface="Cambria" panose="02040503050406030204" pitchFamily="18" charset="0"/>
              </a:rPr>
              <a:t>řada projektů pro zvýšení dostupnosti primární péče, vzdělávání ukrajinských zdravotnických pracovníků, podporu a osvětu v oblasti duševního zdraví a problematice HIV/AIDS a řada dalších aktivit. </a:t>
            </a:r>
          </a:p>
          <a:p>
            <a:r>
              <a:rPr lang="cs-CZ" sz="1800" b="0" i="0" u="none" strike="noStrike" baseline="0" dirty="0">
                <a:latin typeface="Cambria" panose="02040503050406030204" pitchFamily="18" charset="0"/>
              </a:rPr>
              <a:t>Specifickou výzvou nadále zůstává </a:t>
            </a:r>
            <a:r>
              <a:rPr lang="cs-CZ" sz="1800" b="1" i="0" u="none" strike="noStrike" baseline="0" dirty="0">
                <a:latin typeface="Cambria" panose="02040503050406030204" pitchFamily="18" charset="0"/>
              </a:rPr>
              <a:t>téma interkulturního vzdělávání a prostředků pro překonávání jazykové bariéry ve zdravotnictví, a to zejména v oblasti duševního zdraví a psychosociální podpory. </a:t>
            </a:r>
            <a:r>
              <a:rPr lang="cs-CZ" sz="1800" b="0" i="0" u="none" strike="noStrike" baseline="0" dirty="0">
                <a:latin typeface="Cambria" panose="02040503050406030204" pitchFamily="18" charset="0"/>
              </a:rPr>
              <a:t>V těchto oblastech totiž jazyková bariéra může znemožňovat přístup k jinak zajištěným službám, a tedy je znepřístupňovat pro velkou část držitelů dočasné ochrany, což je v rozporu s účelem ostatních již realizovaných i plánovaných opatření v této oblasti.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9892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D16F96-1D04-AE82-B3C1-952A7243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95" y="604572"/>
            <a:ext cx="4683321" cy="2148841"/>
          </a:xfrm>
        </p:spPr>
        <p:txBody>
          <a:bodyPr anchor="t">
            <a:normAutofit/>
          </a:bodyPr>
          <a:lstStyle/>
          <a:p>
            <a:r>
              <a:rPr lang="cs-CZ" b="1" i="0" u="none" strike="noStrike" baseline="0" dirty="0">
                <a:latin typeface="Cambria" panose="02040503050406030204" pitchFamily="18" charset="0"/>
              </a:rPr>
              <a:t>5. Přístup </a:t>
            </a:r>
            <a:br>
              <a:rPr lang="cs-CZ" b="1" i="0" u="none" strike="noStrike" baseline="0" dirty="0">
                <a:latin typeface="Cambria" panose="02040503050406030204" pitchFamily="18" charset="0"/>
              </a:rPr>
            </a:br>
            <a:r>
              <a:rPr lang="cs-CZ" b="1" i="0" u="none" strike="noStrike" baseline="0" dirty="0">
                <a:latin typeface="Cambria" panose="02040503050406030204" pitchFamily="18" charset="0"/>
              </a:rPr>
              <a:t>k zaměstnání</a:t>
            </a:r>
            <a:endParaRPr lang="cs-CZ" dirty="0"/>
          </a:p>
        </p:txBody>
      </p:sp>
      <p:pic>
        <p:nvPicPr>
          <p:cNvPr id="6146" name="Picture 2" descr="Počet načerno pracujících cizinců se v Česku zdvojnásobil, nejvíce je  Ukrajinců | e15.cz">
            <a:extLst>
              <a:ext uri="{FF2B5EF4-FFF2-40B4-BE49-F238E27FC236}">
                <a16:creationId xmlns:a16="http://schemas.microsoft.com/office/drawing/2014/main" id="{942FBE31-FE64-CE4C-8123-EFBFF7AFD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" r="-2" b="-2"/>
          <a:stretch/>
        </p:blipFill>
        <p:spPr bwMode="auto">
          <a:xfrm>
            <a:off x="1" y="3900936"/>
            <a:ext cx="5081046" cy="2957063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4D5BBB-5890-F355-BE7A-9B6A63FCA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168" y="304014"/>
            <a:ext cx="6645898" cy="6249972"/>
          </a:xfrm>
        </p:spPr>
        <p:txBody>
          <a:bodyPr anchor="t">
            <a:normAutofit/>
          </a:bodyPr>
          <a:lstStyle/>
          <a:p>
            <a:r>
              <a:rPr lang="cs-CZ" sz="1600" b="0" i="0" u="none" strike="noStrike" baseline="0" dirty="0">
                <a:latin typeface="Cambria" panose="02040503050406030204" pitchFamily="18" charset="0"/>
              </a:rPr>
              <a:t>Nabytím účinnosti zákona č. 66/2022 Sb. (lex Ukrajina) se podle § 2 cizinci s dočasnou ochranou pro účely 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zákona o zaměstnanosti považují za cizince s trvalým pobytem. Podle § 98 písm. a) zákona o zaměstnanosti tedy cizinec s dočasnou ochranou nepotřebuje vedle povolení k pobytu separátní povolení k zaměstnání.</a:t>
            </a:r>
            <a:r>
              <a:rPr lang="cs-CZ" sz="1600" b="0" i="0" u="none" strike="noStrike" baseline="0" dirty="0">
                <a:latin typeface="Cambria" panose="02040503050406030204" pitchFamily="18" charset="0"/>
              </a:rPr>
              <a:t> Zaměstnavatel cizince s dočasnou ochranou je však podle § 87 zákona o zaměstnanosti povinen na základě informační povinnosti zaměstnavatele informovat krajskou pobočku Úřadu práce. Na základě této informační povinnosti lze stanovit, že 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od vypuknutí konfliktu do konce března 2024 získalo práci více než </a:t>
            </a:r>
            <a:r>
              <a:rPr lang="cs-CZ" sz="16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410 tis. osob </a:t>
            </a:r>
            <a:r>
              <a:rPr lang="cs-CZ" sz="1600" b="0" i="0" u="none" strike="noStrike" baseline="0" dirty="0">
                <a:latin typeface="Cambria" panose="02040503050406030204" pitchFamily="18" charset="0"/>
              </a:rPr>
              <a:t>s dočasnou ochranou z Ukrajiny, přičemž aktivních na českém trhu práce bylo 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koncem března 2024 celkem </a:t>
            </a:r>
            <a:r>
              <a:rPr lang="cs-CZ" sz="16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116 209 osob 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s dočasnou ochranou</a:t>
            </a:r>
            <a:r>
              <a:rPr lang="cs-CZ" sz="1600" b="0" i="0" u="none" strike="noStrike" baseline="0" dirty="0">
                <a:latin typeface="Cambria" panose="02040503050406030204" pitchFamily="18" charset="0"/>
              </a:rPr>
              <a:t>. </a:t>
            </a:r>
          </a:p>
          <a:p>
            <a:r>
              <a:rPr lang="cs-CZ" sz="1600" b="1" i="0" u="none" strike="noStrike" baseline="0" dirty="0">
                <a:latin typeface="Cambria" panose="02040503050406030204" pitchFamily="18" charset="0"/>
              </a:rPr>
              <a:t>Ke konci března 2024 evidoval Úřad práce více než 16 tis. klientů z řad držitelů dočasné ochrany, kteří se na Úřad práce obrátili v souvislosti se zprostředkováním zaměstnání. </a:t>
            </a:r>
            <a:r>
              <a:rPr lang="cs-CZ" sz="1600" b="0" i="0" u="none" strike="noStrike" baseline="0" dirty="0">
                <a:latin typeface="Cambria" panose="02040503050406030204" pitchFamily="18" charset="0"/>
              </a:rPr>
              <a:t>Celkem se v rámci zprostředkovatelských služeb podařilo 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zajistit vhodné zaměstnání již téměř 10 900 klientům z řad držitelů dočasné ochrany </a:t>
            </a:r>
            <a:r>
              <a:rPr lang="cs-CZ" sz="1600" b="0" i="0" u="none" strike="noStrike" baseline="0" dirty="0">
                <a:latin typeface="Cambria" panose="02040503050406030204" pitchFamily="18" charset="0"/>
              </a:rPr>
              <a:t>(sledováno od léta 2022). </a:t>
            </a:r>
            <a:endParaRPr lang="cs-CZ" sz="1600" dirty="0">
              <a:latin typeface="Cambria" panose="02040503050406030204" pitchFamily="18" charset="0"/>
            </a:endParaRPr>
          </a:p>
          <a:p>
            <a:r>
              <a:rPr lang="cs-CZ" sz="1600" i="0" u="none" strike="noStrike" baseline="0" dirty="0">
                <a:latin typeface="Cambria" panose="02040503050406030204" pitchFamily="18" charset="0"/>
              </a:rPr>
              <a:t>Největším problémem v hledání uplatnění na trhu práce 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zůstává jazyková bariéra.</a:t>
            </a:r>
            <a:r>
              <a:rPr lang="cs-CZ" sz="1600" i="0" u="none" strike="noStrike" baseline="0" dirty="0">
                <a:latin typeface="Cambria" panose="02040503050406030204" pitchFamily="18" charset="0"/>
              </a:rPr>
              <a:t> </a:t>
            </a:r>
          </a:p>
          <a:p>
            <a:r>
              <a:rPr lang="cs-CZ" sz="1600" i="0" u="none" strike="noStrike" baseline="0" dirty="0">
                <a:latin typeface="Cambria" panose="02040503050406030204" pitchFamily="18" charset="0"/>
              </a:rPr>
              <a:t>Celkem bylo mezi klienty z řad držitelů dočasné ochrany k 31. březnu 2024 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zahájeno 11 500 rekvalifikačních kurzů Český jazyk pro cizince </a:t>
            </a:r>
          </a:p>
          <a:p>
            <a:r>
              <a:rPr lang="cs-CZ" sz="1600" i="0" u="none" strike="noStrike" baseline="0" dirty="0">
                <a:latin typeface="Cambria" panose="02040503050406030204" pitchFamily="18" charset="0"/>
              </a:rPr>
              <a:t>Častým problémem je také </a:t>
            </a:r>
            <a:r>
              <a:rPr lang="cs-CZ" sz="1600" b="1" i="0" u="none" strike="noStrike" baseline="0" dirty="0">
                <a:latin typeface="Cambria" panose="02040503050406030204" pitchFamily="18" charset="0"/>
              </a:rPr>
              <a:t>nemožnost doložit nejvyšší dosažené vzdělání a jeho následné uznání </a:t>
            </a:r>
            <a:r>
              <a:rPr lang="cs-CZ" sz="1600" i="0" u="none" strike="noStrike" baseline="0" dirty="0">
                <a:latin typeface="Cambria" panose="02040503050406030204" pitchFamily="18" charset="0"/>
              </a:rPr>
              <a:t>pro účely uplatnění v ČR.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74173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6D6482-C69D-4472-4ED7-DA85BB1DF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546" y="633785"/>
            <a:ext cx="4683321" cy="2148841"/>
          </a:xfrm>
        </p:spPr>
        <p:txBody>
          <a:bodyPr anchor="t">
            <a:normAutofit/>
          </a:bodyPr>
          <a:lstStyle/>
          <a:p>
            <a:r>
              <a:rPr lang="cs-CZ" b="1" i="0" u="none" strike="noStrike" baseline="0" dirty="0">
                <a:latin typeface="Cambria" panose="02040503050406030204" pitchFamily="18" charset="0"/>
              </a:rPr>
              <a:t>6. Sociální ochrana</a:t>
            </a:r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F9ABED4-7095-29C9-548C-AED3D7EB6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" b="8867"/>
          <a:stretch/>
        </p:blipFill>
        <p:spPr bwMode="auto">
          <a:xfrm>
            <a:off x="1" y="3610467"/>
            <a:ext cx="5156461" cy="3247534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6F09C5-5F1C-3884-2D07-AE521034F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658" y="207388"/>
            <a:ext cx="7088956" cy="6443219"/>
          </a:xfrm>
        </p:spPr>
        <p:txBody>
          <a:bodyPr anchor="t">
            <a:normAutofit/>
          </a:bodyPr>
          <a:lstStyle/>
          <a:p>
            <a:pPr algn="just"/>
            <a:r>
              <a:rPr lang="cs-CZ" sz="1400" b="1" i="0" u="none" strike="noStrike" baseline="0" dirty="0">
                <a:latin typeface="Cambria" panose="02040503050406030204" pitchFamily="18" charset="0"/>
              </a:rPr>
              <a:t>V únoru 2024 bylo vyplaceno 53,4 tis </a:t>
            </a:r>
            <a:r>
              <a:rPr lang="cs-CZ" sz="1400" b="1" i="0" u="none" strike="noStrike" baseline="0" dirty="0" err="1">
                <a:latin typeface="Cambria" panose="02040503050406030204" pitchFamily="18" charset="0"/>
              </a:rPr>
              <a:t>HuD</a:t>
            </a:r>
            <a:r>
              <a:rPr lang="cs-CZ" sz="1400" b="1" i="0" u="none" strike="noStrike" baseline="0" dirty="0">
                <a:latin typeface="Cambria" panose="02040503050406030204" pitchFamily="18" charset="0"/>
              </a:rPr>
              <a:t> (v rámci jednotlivých </a:t>
            </a:r>
            <a:r>
              <a:rPr lang="cs-CZ" sz="1400" b="1" i="0" u="none" strike="noStrike" baseline="0" dirty="0" err="1">
                <a:latin typeface="Cambria" panose="02040503050406030204" pitchFamily="18" charset="0"/>
              </a:rPr>
              <a:t>HuD</a:t>
            </a:r>
            <a:r>
              <a:rPr lang="cs-CZ" sz="1400" b="1" i="0" u="none" strike="noStrike" baseline="0" dirty="0">
                <a:latin typeface="Cambria" panose="02040503050406030204" pitchFamily="18" charset="0"/>
              </a:rPr>
              <a:t> jsou dále osoby společně posuzované) s nákladem 621,7 mil Kč. </a:t>
            </a:r>
            <a:endParaRPr lang="cs-CZ" sz="1400" b="0" i="0" u="none" strike="noStrike" baseline="0" dirty="0">
              <a:latin typeface="Cambria" panose="02040503050406030204" pitchFamily="18" charset="0"/>
            </a:endParaRPr>
          </a:p>
          <a:p>
            <a:pPr algn="just"/>
            <a:r>
              <a:rPr lang="cs-CZ" sz="1400" b="0" i="0" u="none" strike="noStrike" baseline="0" dirty="0">
                <a:latin typeface="Cambria" panose="02040503050406030204" pitchFamily="18" charset="0"/>
              </a:rPr>
              <a:t>Výše </a:t>
            </a:r>
            <a:r>
              <a:rPr lang="cs-CZ" sz="1400" b="0" i="0" u="none" strike="noStrike" baseline="0" dirty="0" err="1">
                <a:latin typeface="Cambria" panose="02040503050406030204" pitchFamily="18" charset="0"/>
              </a:rPr>
              <a:t>HuD</a:t>
            </a:r>
            <a:r>
              <a:rPr lang="cs-CZ" sz="1400" b="0" i="0" u="none" strike="noStrike" baseline="0" dirty="0">
                <a:latin typeface="Cambria" panose="02040503050406030204" pitchFamily="18" charset="0"/>
              </a:rPr>
              <a:t> u nezranitelné dospělé osoby s DO od uplynutí doby 150 dnů ode dne, ve kterém byla cizinci udělena první DO, činí částku existenčního minima (tj. 3 130 Kč). </a:t>
            </a:r>
            <a:r>
              <a:rPr lang="cs-CZ" sz="1400" b="1" i="0" u="none" strike="noStrike" baseline="0" dirty="0">
                <a:latin typeface="Cambria" panose="02040503050406030204" pitchFamily="18" charset="0"/>
              </a:rPr>
              <a:t>Mezi zranitelné osoby patří nezletilé děti, studující osoby v ČR do 26 let, osoby pečující o dítě do 6 let věku, těhotné ženy, osoby starší 65 let, osoby invalidní a zdravotně postižené </a:t>
            </a:r>
            <a:r>
              <a:rPr lang="cs-CZ" sz="14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a osoby pečující o osobu invalidní nebo zdravotně postiženou. </a:t>
            </a:r>
            <a:endParaRPr lang="cs-CZ" sz="1400" b="1" i="0" u="none" strike="noStrike" baseline="0" dirty="0">
              <a:latin typeface="Cambria" panose="02040503050406030204" pitchFamily="18" charset="0"/>
            </a:endParaRPr>
          </a:p>
          <a:p>
            <a:pPr algn="just"/>
            <a:r>
              <a:rPr lang="cs-CZ" sz="1400" b="1" i="0" u="none" strike="noStrike" baseline="0" dirty="0">
                <a:latin typeface="Cambria" panose="02040503050406030204" pitchFamily="18" charset="0"/>
              </a:rPr>
              <a:t>V rámci </a:t>
            </a:r>
            <a:r>
              <a:rPr lang="cs-CZ" sz="1400" b="1" i="0" u="none" strike="noStrike" baseline="0" dirty="0" err="1">
                <a:latin typeface="Cambria" panose="02040503050406030204" pitchFamily="18" charset="0"/>
              </a:rPr>
              <a:t>HuD</a:t>
            </a:r>
            <a:r>
              <a:rPr lang="cs-CZ" sz="1400" b="1" i="0" u="none" strike="noStrike" baseline="0" dirty="0">
                <a:latin typeface="Cambria" panose="02040503050406030204" pitchFamily="18" charset="0"/>
              </a:rPr>
              <a:t> se začaly zohledňovat započitatelné náklady na bydlení, které vláda stanoví Nařízením.</a:t>
            </a:r>
            <a:r>
              <a:rPr lang="cs-CZ" sz="1400" b="0" i="0" u="none" strike="noStrike" baseline="0" dirty="0">
                <a:latin typeface="Cambria" panose="02040503050406030204" pitchFamily="18" charset="0"/>
              </a:rPr>
              <a:t> Tyto jsou vyšší pro zranitelné osoby – jedná se o </a:t>
            </a:r>
            <a:r>
              <a:rPr lang="cs-CZ" sz="1400" b="1" i="0" u="none" strike="noStrike" baseline="0" dirty="0">
                <a:latin typeface="Cambria" panose="02040503050406030204" pitchFamily="18" charset="0"/>
              </a:rPr>
              <a:t>opatření, které by mělo eliminovat hrozbu ztráty bydlení této ohrožené skupiny.</a:t>
            </a:r>
            <a:r>
              <a:rPr lang="cs-CZ" sz="1400" b="0" i="0" u="none" strike="noStrike" baseline="0" dirty="0">
                <a:latin typeface="Cambria" panose="02040503050406030204" pitchFamily="18" charset="0"/>
              </a:rPr>
              <a:t> (V souvislosti s tímto opatřením pak nejsou od 1. 7. 2023 poskytovány finanční prostředky na úhradu nákladů na bydlení pro cizince s DO formou dávky </a:t>
            </a:r>
            <a:r>
              <a:rPr lang="cs-CZ" sz="1400" b="0" i="1" u="none" strike="noStrike" baseline="0" dirty="0">
                <a:latin typeface="Cambria" panose="02040503050406030204" pitchFamily="18" charset="0"/>
              </a:rPr>
              <a:t>Příspěvek pro solidární domácnost osobám</a:t>
            </a:r>
            <a:r>
              <a:rPr lang="cs-CZ" sz="1400" b="0" i="0" u="none" strike="noStrike" baseline="0" dirty="0">
                <a:latin typeface="Cambria" panose="02040503050406030204" pitchFamily="18" charset="0"/>
              </a:rPr>
              <a:t>. </a:t>
            </a:r>
          </a:p>
          <a:p>
            <a:pPr algn="just"/>
            <a:r>
              <a:rPr lang="cs-CZ" sz="1400" b="1" i="0" u="none" strike="noStrike" baseline="0" dirty="0">
                <a:latin typeface="Cambria" panose="02040503050406030204" pitchFamily="18" charset="0"/>
              </a:rPr>
              <a:t>Došlo také k větší adresnosti u hodnocení nároku a výše </a:t>
            </a:r>
            <a:r>
              <a:rPr lang="cs-CZ" sz="1400" b="1" i="0" u="none" strike="noStrike" baseline="0" dirty="0" err="1">
                <a:latin typeface="Cambria" panose="02040503050406030204" pitchFamily="18" charset="0"/>
              </a:rPr>
              <a:t>HuD</a:t>
            </a:r>
            <a:r>
              <a:rPr lang="cs-CZ" sz="1400" b="0" i="0" u="none" strike="noStrike" baseline="0" dirty="0">
                <a:latin typeface="Cambria" panose="02040503050406030204" pitchFamily="18" charset="0"/>
              </a:rPr>
              <a:t>, kdy mají vliv příjmy osoby s DO a společně posuzovaných osob (osoby s DO, které se žadatelem bydlí a společně hospodaří) a také zůstatek na bankovních účtech (nepřihlíží se k určitým naspořeným financím). Za příjem se pak nepovažují některé transfery, jako např. samotná </a:t>
            </a:r>
            <a:r>
              <a:rPr lang="cs-CZ" sz="1400" b="0" i="0" u="none" strike="noStrike" baseline="0" dirty="0" err="1">
                <a:latin typeface="Cambria" panose="02040503050406030204" pitchFamily="18" charset="0"/>
              </a:rPr>
              <a:t>HuD</a:t>
            </a:r>
            <a:r>
              <a:rPr lang="cs-CZ" sz="1400" b="0" i="0" u="none" strike="noStrike" baseline="0" dirty="0">
                <a:latin typeface="Cambria" panose="02040503050406030204" pitchFamily="18" charset="0"/>
              </a:rPr>
              <a:t> vyplacená v rozhodném období, finanční prostředky od UNICEF, finanční prostředky z fundací a spolku, z Azylového, migračního a integračního fondu a mimořádná okamžitá pomoc. </a:t>
            </a:r>
          </a:p>
          <a:p>
            <a:pPr algn="just"/>
            <a:r>
              <a:rPr lang="cs-CZ" sz="1400" b="0" i="0" u="none" strike="noStrike" baseline="0" dirty="0">
                <a:latin typeface="Cambria" panose="02040503050406030204" pitchFamily="18" charset="0"/>
              </a:rPr>
              <a:t>V rámci projednávané novely zákona č. 66/2022 Sb. vláda na svém zasedání 12. 6. 2024 schválila </a:t>
            </a:r>
            <a:r>
              <a:rPr lang="cs-CZ" sz="1400" b="1" i="0" u="none" strike="noStrike" baseline="0" dirty="0">
                <a:latin typeface="Cambria" panose="02040503050406030204" pitchFamily="18" charset="0"/>
              </a:rPr>
              <a:t>navýšení částek pro osoby se zdravotním postižením</a:t>
            </a:r>
            <a:r>
              <a:rPr lang="cs-CZ" sz="1400" b="0" i="0" u="none" strike="noStrike" baseline="0" dirty="0">
                <a:latin typeface="Cambria" panose="02040503050406030204" pitchFamily="18" charset="0"/>
              </a:rPr>
              <a:t>. Od 1. ledna 2025 se dávka v případě zdravotně postižených dětí zvýší na 11 835 Kč ze současných 5 235 Kč, tedy o 6 600 Kč, a u zdravotně postižených dospělých se zvýší ze 7 290 Kč o 4 400 Kč na 11 690 Kč měsíčně. </a:t>
            </a:r>
          </a:p>
          <a:p>
            <a:pPr algn="just"/>
            <a:r>
              <a:rPr lang="cs-CZ" sz="1400" b="1" i="0" u="none" strike="noStrike" baseline="0" dirty="0">
                <a:latin typeface="Cambria" panose="02040503050406030204" pitchFamily="18" charset="0"/>
              </a:rPr>
              <a:t>Cizinci s DO mohou mít nárok na mimořádnou okamžitou pomoc (MOP) </a:t>
            </a:r>
            <a:r>
              <a:rPr lang="cs-CZ" sz="1400" b="0" i="0" u="none" strike="noStrike" baseline="0" dirty="0">
                <a:latin typeface="Cambria" panose="02040503050406030204" pitchFamily="18" charset="0"/>
              </a:rPr>
              <a:t>ze systému pomoci v hmotné nouzi v určitých situacích – např. </a:t>
            </a:r>
            <a:r>
              <a:rPr lang="cs-CZ" sz="1400" b="1" i="0" u="none" strike="noStrike" baseline="0" dirty="0">
                <a:latin typeface="Cambria" panose="02040503050406030204" pitchFamily="18" charset="0"/>
              </a:rPr>
              <a:t>na kauci spojenou s bydlením v případě, kdy by jim jinak hrozila ztráta bydlení. 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38610300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2281</Words>
  <Application>Microsoft Office PowerPoint</Application>
  <PresentationFormat>Širokoúhlá obrazovka</PresentationFormat>
  <Paragraphs>92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Cambria</vt:lpstr>
      <vt:lpstr>Symbol</vt:lpstr>
      <vt:lpstr>Wingdings</vt:lpstr>
      <vt:lpstr>Motiv Office</vt:lpstr>
      <vt:lpstr> Informace o pokroku  v adaptaci a podpoře držitelů dočasné ochrany  a výhled očekávaných kroků  v této oblasti </vt:lpstr>
      <vt:lpstr>Zásady adaptace  a integrace držitelů dočasné ochrany  v ČR </vt:lpstr>
      <vt:lpstr>Obsah dokumentu </vt:lpstr>
      <vt:lpstr>1. Pobyt a registrace</vt:lpstr>
      <vt:lpstr>2. Bydlení</vt:lpstr>
      <vt:lpstr>3. Přístup  ke vzdělání</vt:lpstr>
      <vt:lpstr>4. Přístup  ke zdraví</vt:lpstr>
      <vt:lpstr>5. Přístup  k zaměstnání</vt:lpstr>
      <vt:lpstr>6. Sociální ochrana</vt:lpstr>
      <vt:lpstr>7. Osvěta, komunikace</vt:lpstr>
      <vt:lpstr>8. Řízení  a koordinace</vt:lpstr>
      <vt:lpstr>KAPACITY  NOUZOVÉHO UBYTOVÁNÍ  V LIBERECKÉM KRAJI</vt:lpstr>
      <vt:lpstr>NOUZOVÉ UBYTOVÁNÍ UPRCHLÍKŮ V LK – POČET OSOB</vt:lpstr>
      <vt:lpstr>REGISTROVANÍ DRŽITELE DOČASNÉ OCHRANY V LK – POČET OSOB</vt:lpstr>
      <vt:lpstr> Informace o pokroku k Prioritám 2024+ pro koordinaci adaptace  a integrace držitelů dočasné ochrany obsahují nezbytná opatření pro efektivní adaptaci a integraci držitelů dočasné ochrany v kontextu současných podmínek ČR.    Zpracováno v souladu s usnesením vlády č. 39 ze dne 17. ledna 2024. </vt:lpstr>
      <vt:lpstr>Důležité odkazy  a zdroje</vt:lpstr>
      <vt:lpstr>Prezentace aplikace PowerPoint</vt:lpstr>
    </vt:vector>
  </TitlesOfParts>
  <Company>KULK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Lebeda Aleš</dc:creator>
  <cp:lastModifiedBy>Lebeda Aleš</cp:lastModifiedBy>
  <cp:revision>8</cp:revision>
  <dcterms:created xsi:type="dcterms:W3CDTF">2024-08-28T08:24:15Z</dcterms:created>
  <dcterms:modified xsi:type="dcterms:W3CDTF">2024-09-09T10:39:10Z</dcterms:modified>
</cp:coreProperties>
</file>